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Open Sauce" charset="1" panose="00000500000000000000"/>
      <p:regular r:id="rId21"/>
    </p:embeddedFont>
    <p:embeddedFont>
      <p:font typeface="Open Sauce Light" charset="1" panose="00000400000000000000"/>
      <p:regular r:id="rId22"/>
    </p:embeddedFont>
    <p:embeddedFont>
      <p:font typeface="DejaVu Serif Bold" charset="1" panose="02060803050605020204"/>
      <p:regular r:id="rId23"/>
    </p:embeddedFont>
    <p:embeddedFont>
      <p:font typeface="Canva Sans Bold" charset="1" panose="020B0803030501040103"/>
      <p:regular r:id="rId27"/>
    </p:embeddedFont>
    <p:embeddedFont>
      <p:font typeface="Canva Sans" charset="1" panose="020B0503030501040103"/>
      <p:regular r:id="rId28"/>
    </p:embeddedFont>
    <p:embeddedFont>
      <p:font typeface="Telegraf Bold" charset="1" panose="00000800000000000000"/>
      <p:regular r:id="rId29"/>
    </p:embeddedFont>
    <p:embeddedFont>
      <p:font typeface="Carlito Bold" charset="1" panose="020F0502020204030204"/>
      <p:regular r:id="rId30"/>
    </p:embeddedFont>
    <p:embeddedFont>
      <p:font typeface="Carlito" charset="1" panose="020F0502020204030204"/>
      <p:regular r:id="rId31"/>
    </p:embeddedFont>
    <p:embeddedFont>
      <p:font typeface="Open Sauce Bold" charset="1" panose="00000800000000000000"/>
      <p:regular r:id="rId32"/>
    </p:embeddedFont>
    <p:embeddedFont>
      <p:font typeface="Arimo Bold" charset="1" panose="020B07040202020202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Bir saldırgan, termal sensör verilerini sahteleyerek DC hızlı şarj istasyonunu veya aracın BMS’ini soğutma devresini çalıştırmaktan alıkoyar; sonuç: cihazlar uzun süre maksimum güçte çalışıp aşırı ısınır ve yangın / kalıcı donanım hasarı riski doğar.</a:t>
            </a:r>
          </a:p>
          <a:p>
            <a:r>
              <a:rPr lang="en-US"/>
              <a:t/>
            </a:r>
          </a:p>
          <a:p>
            <a:r>
              <a:rPr lang="en-US"/>
              <a:t>Normal akış:</a:t>
            </a:r>
          </a:p>
          <a:p>
            <a:r>
              <a:rPr lang="en-US"/>
              <a:t>Şarj sırasında sıcaklık izlenir — eşiklere gelince soğutma açılır veya akım düşürülür; kritik seviyede şarj durur.</a:t>
            </a:r>
          </a:p>
          <a:p>
            <a:r>
              <a:rPr lang="en-US"/>
              <a:t/>
            </a:r>
          </a:p>
          <a:p>
            <a:r>
              <a:rPr lang="en-US"/>
              <a:t>Gözlenen anomali:</a:t>
            </a:r>
          </a:p>
          <a:p>
            <a:r>
              <a:rPr lang="en-US"/>
              <a:t>Yüksek akım + soğutma devre dışı + sensörlerin olması gerekenden düşük (sahte) sıcaklık raporlaması → akım düşürme veya durdurma gerçekleşmiyor.</a:t>
            </a:r>
          </a:p>
          <a:p>
            <a:r>
              <a:rPr lang="en-US"/>
              <a:t/>
            </a:r>
          </a:p>
          <a:p>
            <a:r>
              <a:rPr lang="en-US"/>
              <a:t>Etki</a:t>
            </a:r>
          </a:p>
          <a:p>
            <a:r>
              <a:rPr lang="en-US"/>
              <a:t>Güvenlik riski (yangın), ekipman yanması, uzun süreli hizmet kesintisi ve yüksek onarım maliyeti.</a:t>
            </a:r>
          </a:p>
          <a:p>
            <a:r>
              <a:rPr lang="en-US"/>
              <a:t/>
            </a:r>
          </a:p>
          <a:p>
            <a:r>
              <a:rPr lang="en-US"/>
              <a:t>Hızlı tespit kuralları </a:t>
            </a:r>
          </a:p>
          <a:p>
            <a:r>
              <a:rPr lang="en-US"/>
              <a:t/>
            </a:r>
          </a:p>
          <a:p>
            <a:r>
              <a:rPr lang="en-US"/>
              <a:t>IF akım yüksek AND kritik sıcaklık düşük AND soğutma kapalı → alarm.</a:t>
            </a:r>
          </a:p>
          <a:p>
            <a:r>
              <a:rPr lang="en-US"/>
              <a:t/>
            </a:r>
          </a:p>
          <a:p>
            <a:r>
              <a:rPr lang="en-US"/>
              <a:t>IF akım yüksek AND kritik sıcaklık düşük AND ortam sıcaklığı yüksek → alarm.</a:t>
            </a:r>
          </a:p>
          <a:p>
            <a:r>
              <a:rPr lang="en-US"/>
              <a:t/>
            </a:r>
          </a:p>
          <a:p>
            <a:r>
              <a:rPr lang="en-US"/>
              <a:t>IF akım ani artıyor AND sıcaklık tepki vermiyorsa → alarm.</a:t>
            </a:r>
          </a:p>
          <a:p>
            <a:r>
              <a:rPr lang="en-US"/>
              <a:t/>
            </a:r>
          </a:p>
          <a:p>
            <a:r>
              <a:rPr lang="en-US"/>
              <a:t>Temel azaltma önerileri</a:t>
            </a:r>
          </a:p>
          <a:p>
            <a:r>
              <a:rPr lang="en-US"/>
              <a:t/>
            </a:r>
          </a:p>
          <a:p>
            <a:r>
              <a:rPr lang="en-US"/>
              <a:t>Sensör verilerini çapraz-kontrol et, dijital imza ile bütünlüğü doğrula.</a:t>
            </a:r>
          </a:p>
          <a:p>
            <a:r>
              <a:rPr lang="en-US"/>
              <a:t/>
            </a:r>
          </a:p>
          <a:p>
            <a:r>
              <a:rPr lang="en-US"/>
              <a:t>Yazılımdan bağımsız donanımsal termal kesiciler ekle.</a:t>
            </a:r>
          </a:p>
          <a:p>
            <a:r>
              <a:rPr lang="en-US"/>
              <a:t/>
            </a:r>
          </a:p>
          <a:p>
            <a:r>
              <a:rPr lang="en-US"/>
              <a:t>Soğutma kontrolünü izole bir donanıma ver.</a:t>
            </a:r>
          </a:p>
          <a:p>
            <a:r>
              <a:rPr lang="en-US"/>
              <a:t/>
            </a:r>
          </a:p>
          <a:p>
            <a:r>
              <a:rPr lang="en-US"/>
              <a:t>Anomali/threshold + ML tabanlı izleme ve otomatik güvenli durdurma.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191C2B"/>
        </a:solidFill>
      </p:bgPr>
    </p:bg>
    <p:spTree>
      <p:nvGrpSpPr>
        <p:cNvPr id="1" name=""/>
        <p:cNvGrpSpPr/>
        <p:nvPr/>
      </p:nvGrpSpPr>
      <p:grpSpPr>
        <a:xfrm>
          <a:off x="0" y="0"/>
          <a:ext cx="0" cy="0"/>
          <a:chOff x="0" y="0"/>
          <a:chExt cx="0" cy="0"/>
        </a:xfrm>
      </p:grpSpPr>
      <p:sp>
        <p:nvSpPr>
          <p:cNvPr name="TextBox 2" id="2"/>
          <p:cNvSpPr txBox="true"/>
          <p:nvPr/>
        </p:nvSpPr>
        <p:spPr>
          <a:xfrm rot="0">
            <a:off x="1831293" y="2026747"/>
            <a:ext cx="14625413" cy="3382573"/>
          </a:xfrm>
          <a:prstGeom prst="rect">
            <a:avLst/>
          </a:prstGeom>
        </p:spPr>
        <p:txBody>
          <a:bodyPr anchor="t" rtlCol="false" tIns="0" lIns="0" bIns="0" rIns="0">
            <a:spAutoFit/>
          </a:bodyPr>
          <a:lstStyle/>
          <a:p>
            <a:pPr algn="ctr">
              <a:lnSpc>
                <a:spcPts val="13543"/>
              </a:lnSpc>
              <a:spcBef>
                <a:spcPct val="0"/>
              </a:spcBef>
            </a:pPr>
            <a:r>
              <a:rPr lang="en-US" sz="9674">
                <a:solidFill>
                  <a:srgbClr val="FFFFFF"/>
                </a:solidFill>
                <a:latin typeface="Open Sauce"/>
                <a:ea typeface="Open Sauce"/>
                <a:cs typeface="Open Sauce"/>
                <a:sym typeface="Open Sauce"/>
              </a:rPr>
              <a:t>Bilgi Sistemleri Güvenliği</a:t>
            </a:r>
          </a:p>
        </p:txBody>
      </p:sp>
      <p:sp>
        <p:nvSpPr>
          <p:cNvPr name="TextBox 3" id="3"/>
          <p:cNvSpPr txBox="true"/>
          <p:nvPr/>
        </p:nvSpPr>
        <p:spPr>
          <a:xfrm rot="0">
            <a:off x="3518292" y="6580936"/>
            <a:ext cx="11251416" cy="575257"/>
          </a:xfrm>
          <a:prstGeom prst="rect">
            <a:avLst/>
          </a:prstGeom>
        </p:spPr>
        <p:txBody>
          <a:bodyPr anchor="t" rtlCol="false" tIns="0" lIns="0" bIns="0" rIns="0">
            <a:spAutoFit/>
          </a:bodyPr>
          <a:lstStyle/>
          <a:p>
            <a:pPr algn="ctr">
              <a:lnSpc>
                <a:spcPts val="4688"/>
              </a:lnSpc>
              <a:spcBef>
                <a:spcPct val="0"/>
              </a:spcBef>
            </a:pPr>
            <a:r>
              <a:rPr lang="en-US" sz="3348">
                <a:solidFill>
                  <a:srgbClr val="FFFFFF"/>
                </a:solidFill>
                <a:latin typeface="Open Sauce Light"/>
                <a:ea typeface="Open Sauce Light"/>
                <a:cs typeface="Open Sauce Light"/>
                <a:sym typeface="Open Sauce Light"/>
              </a:rPr>
              <a:t>PROJE SUNUMU</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grpSp>
        <p:nvGrpSpPr>
          <p:cNvPr name="Group 2" id="2"/>
          <p:cNvGrpSpPr/>
          <p:nvPr/>
        </p:nvGrpSpPr>
        <p:grpSpPr>
          <a:xfrm rot="0">
            <a:off x="273206" y="2108230"/>
            <a:ext cx="7415011" cy="7150070"/>
            <a:chOff x="0" y="0"/>
            <a:chExt cx="957522" cy="923309"/>
          </a:xfrm>
        </p:grpSpPr>
        <p:sp>
          <p:nvSpPr>
            <p:cNvPr name="Freeform 3" id="3"/>
            <p:cNvSpPr/>
            <p:nvPr/>
          </p:nvSpPr>
          <p:spPr>
            <a:xfrm flipH="false" flipV="false" rot="0">
              <a:off x="0" y="0"/>
              <a:ext cx="957522" cy="923309"/>
            </a:xfrm>
            <a:custGeom>
              <a:avLst/>
              <a:gdLst/>
              <a:ahLst/>
              <a:cxnLst/>
              <a:rect r="r" b="b" t="t" l="l"/>
              <a:pathLst>
                <a:path h="923309" w="957522">
                  <a:moveTo>
                    <a:pt x="36543" y="0"/>
                  </a:moveTo>
                  <a:lnTo>
                    <a:pt x="920979" y="0"/>
                  </a:lnTo>
                  <a:cubicBezTo>
                    <a:pt x="930671" y="0"/>
                    <a:pt x="939966" y="3850"/>
                    <a:pt x="946819" y="10703"/>
                  </a:cubicBezTo>
                  <a:cubicBezTo>
                    <a:pt x="953672" y="17556"/>
                    <a:pt x="957522" y="26851"/>
                    <a:pt x="957522" y="36543"/>
                  </a:cubicBezTo>
                  <a:lnTo>
                    <a:pt x="957522" y="886766"/>
                  </a:lnTo>
                  <a:cubicBezTo>
                    <a:pt x="957522" y="896458"/>
                    <a:pt x="953672" y="905753"/>
                    <a:pt x="946819" y="912606"/>
                  </a:cubicBezTo>
                  <a:cubicBezTo>
                    <a:pt x="939966" y="919459"/>
                    <a:pt x="930671" y="923309"/>
                    <a:pt x="920979" y="923309"/>
                  </a:cubicBezTo>
                  <a:lnTo>
                    <a:pt x="36543" y="923309"/>
                  </a:lnTo>
                  <a:cubicBezTo>
                    <a:pt x="26851" y="923309"/>
                    <a:pt x="17556" y="919459"/>
                    <a:pt x="10703" y="912606"/>
                  </a:cubicBezTo>
                  <a:cubicBezTo>
                    <a:pt x="3850" y="905753"/>
                    <a:pt x="0" y="896458"/>
                    <a:pt x="0" y="886766"/>
                  </a:cubicBezTo>
                  <a:lnTo>
                    <a:pt x="0" y="36543"/>
                  </a:lnTo>
                  <a:cubicBezTo>
                    <a:pt x="0" y="26851"/>
                    <a:pt x="3850" y="17556"/>
                    <a:pt x="10703" y="10703"/>
                  </a:cubicBezTo>
                  <a:cubicBezTo>
                    <a:pt x="17556" y="3850"/>
                    <a:pt x="26851" y="0"/>
                    <a:pt x="36543" y="0"/>
                  </a:cubicBezTo>
                  <a:close/>
                </a:path>
              </a:pathLst>
            </a:custGeom>
            <a:blipFill>
              <a:blip r:embed="rId2"/>
              <a:stretch>
                <a:fillRect l="0" t="-1852" r="0" b="-1852"/>
              </a:stretch>
            </a:blipFill>
            <a:ln cap="rnd">
              <a:noFill/>
              <a:prstDash val="solid"/>
              <a:round/>
            </a:ln>
          </p:spPr>
        </p:sp>
      </p:grpSp>
      <p:sp>
        <p:nvSpPr>
          <p:cNvPr name="TextBox 4" id="4"/>
          <p:cNvSpPr txBox="true"/>
          <p:nvPr/>
        </p:nvSpPr>
        <p:spPr>
          <a:xfrm rot="0">
            <a:off x="273206" y="796132"/>
            <a:ext cx="7415011" cy="905513"/>
          </a:xfrm>
          <a:prstGeom prst="rect">
            <a:avLst/>
          </a:prstGeom>
        </p:spPr>
        <p:txBody>
          <a:bodyPr anchor="t" rtlCol="false" tIns="0" lIns="0" bIns="0" rIns="0">
            <a:spAutoFit/>
          </a:bodyPr>
          <a:lstStyle/>
          <a:p>
            <a:pPr algn="ctr" marL="0" indent="0" lvl="0">
              <a:lnSpc>
                <a:spcPts val="7487"/>
              </a:lnSpc>
              <a:spcBef>
                <a:spcPct val="0"/>
              </a:spcBef>
            </a:pPr>
            <a:r>
              <a:rPr lang="en-US" sz="5348">
                <a:solidFill>
                  <a:srgbClr val="FFFFFF"/>
                </a:solidFill>
                <a:latin typeface="Open Sauce"/>
                <a:ea typeface="Open Sauce"/>
                <a:cs typeface="Open Sauce"/>
                <a:sym typeface="Open Sauce"/>
              </a:rPr>
              <a:t>Anomali Senaryosu 6</a:t>
            </a:r>
          </a:p>
        </p:txBody>
      </p:sp>
      <p:grpSp>
        <p:nvGrpSpPr>
          <p:cNvPr name="Group 5" id="5"/>
          <p:cNvGrpSpPr/>
          <p:nvPr/>
        </p:nvGrpSpPr>
        <p:grpSpPr>
          <a:xfrm rot="0">
            <a:off x="8036857" y="480215"/>
            <a:ext cx="9869438" cy="1221431"/>
            <a:chOff x="0" y="0"/>
            <a:chExt cx="13159251" cy="1628574"/>
          </a:xfrm>
        </p:grpSpPr>
        <p:sp>
          <p:nvSpPr>
            <p:cNvPr name="TextBox 6" id="6"/>
            <p:cNvSpPr txBox="true"/>
            <p:nvPr/>
          </p:nvSpPr>
          <p:spPr>
            <a:xfrm rot="0">
              <a:off x="0" y="624168"/>
              <a:ext cx="13159251" cy="1004406"/>
            </a:xfrm>
            <a:prstGeom prst="rect">
              <a:avLst/>
            </a:prstGeom>
          </p:spPr>
          <p:txBody>
            <a:bodyPr anchor="t" rtlCol="false" tIns="0" lIns="0" bIns="0" rIns="0">
              <a:spAutoFit/>
            </a:bodyPr>
            <a:lstStyle/>
            <a:p>
              <a:pPr algn="l" marL="0" indent="0" lvl="0">
                <a:lnSpc>
                  <a:spcPts val="5334"/>
                </a:lnSpc>
              </a:pPr>
              <a:r>
                <a:rPr lang="en-US" b="true" sz="4849" spc="-48">
                  <a:solidFill>
                    <a:srgbClr val="FFFFFF"/>
                  </a:solidFill>
                  <a:latin typeface="Telegraf Bold"/>
                  <a:ea typeface="Telegraf Bold"/>
                  <a:cs typeface="Telegraf Bold"/>
                  <a:sym typeface="Telegraf Bold"/>
                </a:rPr>
                <a:t>Kimlik Doğrulama Atlatma</a:t>
              </a:r>
            </a:p>
          </p:txBody>
        </p:sp>
        <p:sp>
          <p:nvSpPr>
            <p:cNvPr name="TextBox 7" id="7"/>
            <p:cNvSpPr txBox="true"/>
            <p:nvPr/>
          </p:nvSpPr>
          <p:spPr>
            <a:xfrm rot="0">
              <a:off x="0" y="0"/>
              <a:ext cx="13159251" cy="321609"/>
            </a:xfrm>
            <a:prstGeom prst="rect">
              <a:avLst/>
            </a:prstGeom>
          </p:spPr>
          <p:txBody>
            <a:bodyPr anchor="t" rtlCol="false" tIns="0" lIns="0" bIns="0" rIns="0">
              <a:spAutoFit/>
            </a:bodyPr>
            <a:lstStyle/>
            <a:p>
              <a:pPr algn="l" marL="0" indent="0" lvl="0">
                <a:lnSpc>
                  <a:spcPts val="1778"/>
                </a:lnSpc>
              </a:pPr>
              <a:r>
                <a:rPr lang="en-US" b="true" sz="1616" spc="-16">
                  <a:solidFill>
                    <a:srgbClr val="FFFFFF"/>
                  </a:solidFill>
                  <a:latin typeface="Telegraf Bold"/>
                  <a:ea typeface="Telegraf Bold"/>
                  <a:cs typeface="Telegraf Bold"/>
                  <a:sym typeface="Telegraf Bold"/>
                </a:rPr>
                <a:t>OCPP Güvenlik Açığı</a:t>
              </a:r>
            </a:p>
          </p:txBody>
        </p:sp>
      </p:grpSp>
      <p:sp>
        <p:nvSpPr>
          <p:cNvPr name="TextBox 8" id="8"/>
          <p:cNvSpPr txBox="true"/>
          <p:nvPr/>
        </p:nvSpPr>
        <p:spPr>
          <a:xfrm rot="0">
            <a:off x="8036857" y="1878656"/>
            <a:ext cx="9869438" cy="7750769"/>
          </a:xfrm>
          <a:prstGeom prst="rect">
            <a:avLst/>
          </a:prstGeom>
        </p:spPr>
        <p:txBody>
          <a:bodyPr anchor="t" rtlCol="false" tIns="0" lIns="0" bIns="0" rIns="0">
            <a:spAutoFit/>
          </a:bodyPr>
          <a:lstStyle/>
          <a:p>
            <a:pPr algn="l">
              <a:lnSpc>
                <a:spcPts val="2251"/>
              </a:lnSpc>
              <a:spcBef>
                <a:spcPct val="0"/>
              </a:spcBef>
            </a:pPr>
            <a:r>
              <a:rPr lang="en-US" b="true" sz="2046" spc="-20">
                <a:solidFill>
                  <a:srgbClr val="FFFFFF"/>
                </a:solidFill>
                <a:latin typeface="Telegraf Bold"/>
                <a:ea typeface="Telegraf Bold"/>
                <a:cs typeface="Telegraf Bold"/>
                <a:sym typeface="Telegraf Bold"/>
              </a:rPr>
              <a:t>🔐 OC</a:t>
            </a:r>
            <a:r>
              <a:rPr lang="en-US" b="true" sz="2046" spc="-20">
                <a:solidFill>
                  <a:srgbClr val="FFFFFF"/>
                </a:solidFill>
                <a:latin typeface="Telegraf Bold"/>
                <a:ea typeface="Telegraf Bold"/>
                <a:cs typeface="Telegraf Bold"/>
                <a:sym typeface="Telegraf Bold"/>
              </a:rPr>
              <a:t>PP Kimlik Doğrulama Atlatma (Authentication Bypass) </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Konu: Saldırgan, geçerli kimlik doğrulaması olmadan sahte “Authorized” yanıtı üreterek ücretsiz şarj başlatır.</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Tehdit: OCPP protokolündeki zayıf şifreleme ve MitM (Ortadaki Adam) saldırıları bu açığı mümkün kılar.</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Belirtiler:</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Geçerli Authorize olmadan StartTransaction başlatılması</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Eski yetkilendirme mesajlarının yeniden kullanılması (Replay Attack)</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Şüpheli kaynaklardan gelen Authorize yanıtları</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Tespit Yöntemi:</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Yapay zeka tabanlı sistem, Authorize ve StartTransaction mesajlarını izler.</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Durum bazlı analiz ile geçerli kimlik doğrulaması olmadan başlayan seansları "anomali" olarak işaretler.</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Risk:</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Tespit edilmezse ücretsiz şarj, veri manipülasyonu ve finansal kayıplar oluşur.</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Gecikmeli yanıtlar yanlış alarm (false positive) yaratabilir.</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Önlem ve Müdahale:</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Merkezi sistemle çapraz doğrulama</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Kaynak sertifikası kontrolü</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Anomali tespitinde 30 sn içinde uzaktan seans durdurma (RemoteStopTransaction)</a:t>
            </a:r>
          </a:p>
          <a:p>
            <a:pPr algn="l" marL="441906" indent="-220953" lvl="1">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Sonuç:</a:t>
            </a:r>
          </a:p>
          <a:p>
            <a:pPr algn="l" marL="883813" indent="-294604" lvl="2">
              <a:lnSpc>
                <a:spcPts val="2251"/>
              </a:lnSpc>
              <a:spcBef>
                <a:spcPct val="0"/>
              </a:spcBef>
              <a:buFont typeface="Arial"/>
              <a:buChar char="⚬"/>
            </a:pPr>
            <a:r>
              <a:rPr lang="en-US" b="true" sz="2046" spc="-20">
                <a:solidFill>
                  <a:srgbClr val="FFFFFF"/>
                </a:solidFill>
                <a:latin typeface="Telegraf Bold"/>
                <a:ea typeface="Telegraf Bold"/>
                <a:cs typeface="Telegraf Bold"/>
                <a:sym typeface="Telegraf Bold"/>
              </a:rPr>
              <a:t>Yapay zeka sistemi, OCPP’deki “Authentication Bypass” saldırılarını proaktif şekilde tespit edip engeller.</a:t>
            </a:r>
          </a:p>
          <a:p>
            <a:pPr algn="l">
              <a:lnSpc>
                <a:spcPts val="2251"/>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TextBox 2" id="2"/>
          <p:cNvSpPr txBox="true"/>
          <p:nvPr/>
        </p:nvSpPr>
        <p:spPr>
          <a:xfrm rot="0">
            <a:off x="-3322208" y="490220"/>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Anomali Senaryosu 7</a:t>
            </a:r>
          </a:p>
        </p:txBody>
      </p:sp>
      <p:sp>
        <p:nvSpPr>
          <p:cNvPr name="Freeform 3" id="3"/>
          <p:cNvSpPr/>
          <p:nvPr/>
        </p:nvSpPr>
        <p:spPr>
          <a:xfrm flipH="false" flipV="false" rot="0">
            <a:off x="758261" y="2054943"/>
            <a:ext cx="7017470" cy="7203357"/>
          </a:xfrm>
          <a:custGeom>
            <a:avLst/>
            <a:gdLst/>
            <a:ahLst/>
            <a:cxnLst/>
            <a:rect r="r" b="b" t="t" l="l"/>
            <a:pathLst>
              <a:path h="7203357" w="7017470">
                <a:moveTo>
                  <a:pt x="0" y="0"/>
                </a:moveTo>
                <a:lnTo>
                  <a:pt x="7017470" y="0"/>
                </a:lnTo>
                <a:lnTo>
                  <a:pt x="7017470" y="7203357"/>
                </a:lnTo>
                <a:lnTo>
                  <a:pt x="0" y="7203357"/>
                </a:lnTo>
                <a:lnTo>
                  <a:pt x="0" y="0"/>
                </a:lnTo>
                <a:close/>
              </a:path>
            </a:pathLst>
          </a:custGeom>
          <a:blipFill>
            <a:blip r:embed="rId2"/>
            <a:stretch>
              <a:fillRect l="0" t="0" r="-2648" b="0"/>
            </a:stretch>
          </a:blipFill>
        </p:spPr>
      </p:sp>
      <p:sp>
        <p:nvSpPr>
          <p:cNvPr name="TextBox 4" id="4"/>
          <p:cNvSpPr txBox="true"/>
          <p:nvPr/>
        </p:nvSpPr>
        <p:spPr>
          <a:xfrm rot="0">
            <a:off x="8663883" y="635311"/>
            <a:ext cx="8940674" cy="8940178"/>
          </a:xfrm>
          <a:prstGeom prst="rect">
            <a:avLst/>
          </a:prstGeom>
        </p:spPr>
        <p:txBody>
          <a:bodyPr anchor="t" rtlCol="false" tIns="0" lIns="0" bIns="0" rIns="0">
            <a:spAutoFit/>
          </a:bodyPr>
          <a:lstStyle/>
          <a:p>
            <a:pPr algn="l">
              <a:lnSpc>
                <a:spcPts val="5831"/>
              </a:lnSpc>
            </a:pPr>
            <a:r>
              <a:rPr lang="en-US" sz="4165" b="true">
                <a:solidFill>
                  <a:srgbClr val="FFFFFF"/>
                </a:solidFill>
                <a:latin typeface="Canva Sans Bold"/>
                <a:ea typeface="Canva Sans Bold"/>
                <a:cs typeface="Canva Sans Bold"/>
                <a:sym typeface="Canva Sans Bold"/>
              </a:rPr>
              <a:t>Otonom Araçta Sensör Anomalisi </a:t>
            </a:r>
          </a:p>
          <a:p>
            <a:pPr algn="l">
              <a:lnSpc>
                <a:spcPts val="2105"/>
              </a:lnSpc>
            </a:pPr>
          </a:p>
          <a:p>
            <a:pPr algn="l">
              <a:lnSpc>
                <a:spcPts val="2105"/>
              </a:lnSpc>
            </a:pPr>
            <a:r>
              <a:rPr lang="en-US" sz="1503" b="true">
                <a:solidFill>
                  <a:srgbClr val="FFFFFF"/>
                </a:solidFill>
                <a:latin typeface="Canva Sans Bold"/>
                <a:ea typeface="Canva Sans Bold"/>
                <a:cs typeface="Canva Sans Bold"/>
                <a:sym typeface="Canva Sans Bold"/>
              </a:rPr>
              <a:t>   -</a:t>
            </a:r>
            <a:r>
              <a:rPr lang="en-US" sz="1503" b="true">
                <a:solidFill>
                  <a:srgbClr val="FFFFFF"/>
                </a:solidFill>
                <a:latin typeface="Canva Sans Bold"/>
                <a:ea typeface="Canva Sans Bold"/>
                <a:cs typeface="Canva Sans Bold"/>
                <a:sym typeface="Canva Sans Bold"/>
              </a:rPr>
              <a:t>Senaryo</a:t>
            </a:r>
          </a:p>
          <a:p>
            <a:pPr algn="l">
              <a:lnSpc>
                <a:spcPts val="2105"/>
              </a:lnSpc>
            </a:pPr>
            <a:r>
              <a:rPr lang="en-US" sz="1503" b="true">
                <a:solidFill>
                  <a:srgbClr val="FFFFFF"/>
                </a:solidFill>
                <a:latin typeface="Canva Sans Bold"/>
                <a:ea typeface="Canva Sans Bold"/>
                <a:cs typeface="Canva Sans Bold"/>
                <a:sym typeface="Canva Sans Bold"/>
              </a:rPr>
              <a:t>Şarj istasyonuna yaklaşırken kamera, LiDAR ve radar arasında tutarsızlık oluşur; sistem bunu anomali sayar ve güvenli durma moduna geçer.</a:t>
            </a:r>
          </a:p>
          <a:p>
            <a:pPr algn="l">
              <a:lnSpc>
                <a:spcPts val="2105"/>
              </a:lnSpc>
            </a:pPr>
            <a:r>
              <a:rPr lang="en-US" sz="1503" b="true">
                <a:solidFill>
                  <a:srgbClr val="FFFFFF"/>
                </a:solidFill>
                <a:latin typeface="Canva Sans Bold"/>
                <a:ea typeface="Canva Sans Bold"/>
                <a:cs typeface="Canva Sans Bold"/>
                <a:sym typeface="Canva Sans Bold"/>
              </a:rPr>
              <a:t>Teknik Arka Plan</a:t>
            </a:r>
          </a:p>
          <a:p>
            <a:pPr algn="l">
              <a:lnSpc>
                <a:spcPts val="2105"/>
              </a:lnSpc>
            </a:pPr>
            <a:r>
              <a:rPr lang="en-US" sz="1503" b="true">
                <a:solidFill>
                  <a:srgbClr val="FFFFFF"/>
                </a:solidFill>
                <a:latin typeface="Canva Sans Bold"/>
                <a:ea typeface="Canva Sans Bold"/>
                <a:cs typeface="Canva Sans Bold"/>
                <a:sym typeface="Canva Sans Bold"/>
              </a:rPr>
              <a:t>• Algılama: Kamera, LiDAR ve radar birlikte veri toplar.</a:t>
            </a:r>
          </a:p>
          <a:p>
            <a:pPr algn="l">
              <a:lnSpc>
                <a:spcPts val="2105"/>
              </a:lnSpc>
            </a:pPr>
            <a:r>
              <a:rPr lang="en-US" sz="1503" b="true">
                <a:solidFill>
                  <a:srgbClr val="FFFFFF"/>
                </a:solidFill>
                <a:latin typeface="Canva Sans Bold"/>
                <a:ea typeface="Canva Sans Bold"/>
                <a:cs typeface="Canva Sans Bold"/>
                <a:sym typeface="Canva Sans Bold"/>
              </a:rPr>
              <a:t>• Zafiyetler: Sahtecilik, ışık yansımaları, teknik arızalar.</a:t>
            </a:r>
          </a:p>
          <a:p>
            <a:pPr algn="l">
              <a:lnSpc>
                <a:spcPts val="2105"/>
              </a:lnSpc>
            </a:pPr>
            <a:r>
              <a:rPr lang="en-US" sz="1503" b="true">
                <a:solidFill>
                  <a:srgbClr val="FFFFFF"/>
                </a:solidFill>
                <a:latin typeface="Canva Sans Bold"/>
                <a:ea typeface="Canva Sans Bold"/>
                <a:cs typeface="Canva Sans Bold"/>
                <a:sym typeface="Canva Sans Bold"/>
              </a:rPr>
              <a:t>• Sonuç: Sensör verilerinde anomali.</a:t>
            </a:r>
          </a:p>
          <a:p>
            <a:pPr algn="l">
              <a:lnSpc>
                <a:spcPts val="2105"/>
              </a:lnSpc>
            </a:pPr>
          </a:p>
          <a:p>
            <a:pPr algn="l">
              <a:lnSpc>
                <a:spcPts val="2105"/>
              </a:lnSpc>
            </a:pPr>
            <a:r>
              <a:rPr lang="en-US" sz="1503" b="true">
                <a:solidFill>
                  <a:srgbClr val="FFFFFF"/>
                </a:solidFill>
                <a:latin typeface="Canva Sans Bold"/>
                <a:ea typeface="Canva Sans Bold"/>
                <a:cs typeface="Canva Sans Bold"/>
                <a:sym typeface="Canva Sans Bold"/>
              </a:rPr>
              <a:t>    -</a:t>
            </a:r>
            <a:r>
              <a:rPr lang="en-US" sz="1503" b="true">
                <a:solidFill>
                  <a:srgbClr val="FFFFFF"/>
                </a:solidFill>
                <a:latin typeface="Canva Sans Bold"/>
                <a:ea typeface="Canva Sans Bold"/>
                <a:cs typeface="Canva Sans Bold"/>
                <a:sym typeface="Canva Sans Bold"/>
              </a:rPr>
              <a:t>Belirtiler</a:t>
            </a:r>
          </a:p>
          <a:p>
            <a:pPr algn="l">
              <a:lnSpc>
                <a:spcPts val="2105"/>
              </a:lnSpc>
            </a:pPr>
            <a:r>
              <a:rPr lang="en-US" sz="1503" b="true">
                <a:solidFill>
                  <a:srgbClr val="FFFFFF"/>
                </a:solidFill>
                <a:latin typeface="Canva Sans Bold"/>
                <a:ea typeface="Canva Sans Bold"/>
                <a:cs typeface="Canva Sans Bold"/>
                <a:sym typeface="Canva Sans Bold"/>
              </a:rPr>
              <a:t>• Kamera: Ani parlamalar, sahte şeritler.</a:t>
            </a:r>
          </a:p>
          <a:p>
            <a:pPr algn="l">
              <a:lnSpc>
                <a:spcPts val="2105"/>
              </a:lnSpc>
            </a:pPr>
            <a:r>
              <a:rPr lang="en-US" sz="1503" b="true">
                <a:solidFill>
                  <a:srgbClr val="FFFFFF"/>
                </a:solidFill>
                <a:latin typeface="Canva Sans Bold"/>
                <a:ea typeface="Canva Sans Bold"/>
                <a:cs typeface="Canva Sans Bold"/>
                <a:sym typeface="Canva Sans Bold"/>
              </a:rPr>
              <a:t>• LiDAR: Hayalet nesneler.</a:t>
            </a:r>
          </a:p>
          <a:p>
            <a:pPr algn="l">
              <a:lnSpc>
                <a:spcPts val="2105"/>
              </a:lnSpc>
            </a:pPr>
            <a:r>
              <a:rPr lang="en-US" sz="1503" b="true">
                <a:solidFill>
                  <a:srgbClr val="FFFFFF"/>
                </a:solidFill>
                <a:latin typeface="Canva Sans Bold"/>
                <a:ea typeface="Canva Sans Bold"/>
                <a:cs typeface="Canva Sans Bold"/>
                <a:sym typeface="Canva Sans Bold"/>
              </a:rPr>
              <a:t>• Füzyon: Kamera engel görürken radar boş alan raporlayabilir.</a:t>
            </a:r>
          </a:p>
          <a:p>
            <a:pPr algn="l">
              <a:lnSpc>
                <a:spcPts val="2105"/>
              </a:lnSpc>
            </a:pPr>
            <a:r>
              <a:rPr lang="en-US" sz="1503" b="true">
                <a:solidFill>
                  <a:srgbClr val="FFFFFF"/>
                </a:solidFill>
                <a:latin typeface="Canva Sans Bold"/>
                <a:ea typeface="Canva Sans Bold"/>
                <a:cs typeface="Canva Sans Bold"/>
                <a:sym typeface="Canva Sans Bold"/>
              </a:rPr>
              <a:t>Tespit Süreci</a:t>
            </a:r>
          </a:p>
          <a:p>
            <a:pPr algn="l">
              <a:lnSpc>
                <a:spcPts val="2105"/>
              </a:lnSpc>
            </a:pPr>
            <a:r>
              <a:rPr lang="en-US" sz="1503" b="true">
                <a:solidFill>
                  <a:srgbClr val="FFFFFF"/>
                </a:solidFill>
                <a:latin typeface="Canva Sans Bold"/>
                <a:ea typeface="Canva Sans Bold"/>
                <a:cs typeface="Canva Sans Bold"/>
                <a:sym typeface="Canva Sans Bold"/>
              </a:rPr>
              <a:t>1) Veriler toplanır.</a:t>
            </a:r>
          </a:p>
          <a:p>
            <a:pPr algn="l">
              <a:lnSpc>
                <a:spcPts val="2105"/>
              </a:lnSpc>
            </a:pPr>
            <a:r>
              <a:rPr lang="en-US" sz="1503" b="true">
                <a:solidFill>
                  <a:srgbClr val="FFFFFF"/>
                </a:solidFill>
                <a:latin typeface="Canva Sans Bold"/>
                <a:ea typeface="Canva Sans Bold"/>
                <a:cs typeface="Canva Sans Bold"/>
                <a:sym typeface="Canva Sans Bold"/>
              </a:rPr>
              <a:t>2) İzole Orman/Autoencoder ile normal profil karşılaştırılır.</a:t>
            </a:r>
          </a:p>
          <a:p>
            <a:pPr algn="l">
              <a:lnSpc>
                <a:spcPts val="2105"/>
              </a:lnSpc>
            </a:pPr>
            <a:r>
              <a:rPr lang="en-US" sz="1503" b="true">
                <a:solidFill>
                  <a:srgbClr val="FFFFFF"/>
                </a:solidFill>
                <a:latin typeface="Canva Sans Bold"/>
                <a:ea typeface="Canva Sans Bold"/>
                <a:cs typeface="Canva Sans Bold"/>
                <a:sym typeface="Canva Sans Bold"/>
              </a:rPr>
              <a:t>3) Eşik aşılırsa güvenli moda geçilir.</a:t>
            </a:r>
          </a:p>
          <a:p>
            <a:pPr algn="l">
              <a:lnSpc>
                <a:spcPts val="2105"/>
              </a:lnSpc>
            </a:pPr>
            <a:r>
              <a:rPr lang="en-US" sz="1503" b="true">
                <a:solidFill>
                  <a:srgbClr val="FFFFFF"/>
                </a:solidFill>
                <a:latin typeface="Canva Sans Bold"/>
                <a:ea typeface="Canva Sans Bold"/>
                <a:cs typeface="Canva Sans Bold"/>
                <a:sym typeface="Canva Sans Bold"/>
              </a:rPr>
              <a:t>4) Gerçek zamanlı müdahale başlar.</a:t>
            </a:r>
          </a:p>
          <a:p>
            <a:pPr algn="l">
              <a:lnSpc>
                <a:spcPts val="2105"/>
              </a:lnSpc>
            </a:pPr>
          </a:p>
          <a:p>
            <a:pPr algn="l">
              <a:lnSpc>
                <a:spcPts val="2105"/>
              </a:lnSpc>
            </a:pPr>
            <a:r>
              <a:rPr lang="en-US" sz="1503" b="true">
                <a:solidFill>
                  <a:srgbClr val="FFFFFF"/>
                </a:solidFill>
                <a:latin typeface="Canva Sans Bold"/>
                <a:ea typeface="Canva Sans Bold"/>
                <a:cs typeface="Canva Sans Bold"/>
                <a:sym typeface="Canva Sans Bold"/>
              </a:rPr>
              <a:t>   -</a:t>
            </a:r>
            <a:r>
              <a:rPr lang="en-US" sz="1503" b="true">
                <a:solidFill>
                  <a:srgbClr val="FFFFFF"/>
                </a:solidFill>
                <a:latin typeface="Canva Sans Bold"/>
                <a:ea typeface="Canva Sans Bold"/>
                <a:cs typeface="Canva Sans Bold"/>
                <a:sym typeface="Canva Sans Bold"/>
              </a:rPr>
              <a:t>Risk ve Etki</a:t>
            </a:r>
          </a:p>
          <a:p>
            <a:pPr algn="l">
              <a:lnSpc>
                <a:spcPts val="2105"/>
              </a:lnSpc>
            </a:pPr>
            <a:r>
              <a:rPr lang="en-US" sz="1503" b="true">
                <a:solidFill>
                  <a:srgbClr val="FFFFFF"/>
                </a:solidFill>
                <a:latin typeface="Canva Sans Bold"/>
                <a:ea typeface="Canva Sans Bold"/>
                <a:cs typeface="Canva Sans Bold"/>
                <a:sym typeface="Canva Sans Bold"/>
              </a:rPr>
              <a:t>+ Avantaj: Erken tespit kazaları önlemeye yardımcı olur.</a:t>
            </a:r>
          </a:p>
          <a:p>
            <a:pPr algn="l">
              <a:lnSpc>
                <a:spcPts val="2105"/>
              </a:lnSpc>
            </a:pPr>
            <a:r>
              <a:rPr lang="en-US" sz="1503" b="true">
                <a:solidFill>
                  <a:srgbClr val="FFFFFF"/>
                </a:solidFill>
                <a:latin typeface="Canva Sans Bold"/>
                <a:ea typeface="Canva Sans Bold"/>
                <a:cs typeface="Canva Sans Bold"/>
                <a:sym typeface="Canva Sans Bold"/>
              </a:rPr>
              <a:t>– Dezavantaj: Yanlış pozitifler gereksiz duruş ve güven kaybı yaratabilir.</a:t>
            </a:r>
          </a:p>
          <a:p>
            <a:pPr algn="l">
              <a:lnSpc>
                <a:spcPts val="2105"/>
              </a:lnSpc>
            </a:pPr>
            <a:r>
              <a:rPr lang="en-US" sz="1503" b="true">
                <a:solidFill>
                  <a:srgbClr val="FFFFFF"/>
                </a:solidFill>
                <a:latin typeface="Canva Sans Bold"/>
                <a:ea typeface="Canva Sans Bold"/>
                <a:cs typeface="Canva Sans Bold"/>
                <a:sym typeface="Canva Sans Bold"/>
              </a:rPr>
              <a:t>Çok Katmanlı Savunma</a:t>
            </a:r>
          </a:p>
          <a:p>
            <a:pPr algn="l">
              <a:lnSpc>
                <a:spcPts val="2105"/>
              </a:lnSpc>
            </a:pPr>
            <a:r>
              <a:rPr lang="en-US" sz="1503" b="true">
                <a:solidFill>
                  <a:srgbClr val="FFFFFF"/>
                </a:solidFill>
                <a:latin typeface="Canva Sans Bold"/>
                <a:ea typeface="Canva Sans Bold"/>
                <a:cs typeface="Canva Sans Bold"/>
                <a:sym typeface="Canva Sans Bold"/>
              </a:rPr>
              <a:t>• Sensörler arası çapraz doğrulama.</a:t>
            </a:r>
          </a:p>
          <a:p>
            <a:pPr algn="l">
              <a:lnSpc>
                <a:spcPts val="2105"/>
              </a:lnSpc>
            </a:pPr>
            <a:r>
              <a:rPr lang="en-US" sz="1503" b="true">
                <a:solidFill>
                  <a:srgbClr val="FFFFFF"/>
                </a:solidFill>
                <a:latin typeface="Canva Sans Bold"/>
                <a:ea typeface="Canva Sans Bold"/>
                <a:cs typeface="Canva Sans Bold"/>
                <a:sym typeface="Canva Sans Bold"/>
              </a:rPr>
              <a:t>• Uyarı: “Sensör Anomalisi Algılandı, Kontrolü Devralın.”</a:t>
            </a:r>
          </a:p>
          <a:p>
            <a:pPr algn="l">
              <a:lnSpc>
                <a:spcPts val="2105"/>
              </a:lnSpc>
            </a:pPr>
            <a:r>
              <a:rPr lang="en-US" sz="1503" b="true">
                <a:solidFill>
                  <a:srgbClr val="FFFFFF"/>
                </a:solidFill>
                <a:latin typeface="Canva Sans Bold"/>
                <a:ea typeface="Canva Sans Bold"/>
                <a:cs typeface="Canva Sans Bold"/>
                <a:sym typeface="Canva Sans Bold"/>
              </a:rPr>
              <a:t>• Loglama: Olay sonrası analiz için kayıt.</a:t>
            </a:r>
          </a:p>
          <a:p>
            <a:pPr algn="l">
              <a:lnSpc>
                <a:spcPts val="2105"/>
              </a:lnSpc>
            </a:pPr>
          </a:p>
          <a:p>
            <a:pPr algn="l">
              <a:lnSpc>
                <a:spcPts val="2105"/>
              </a:lnSpc>
            </a:pPr>
            <a:r>
              <a:rPr lang="en-US" sz="1503" b="true">
                <a:solidFill>
                  <a:srgbClr val="FFFFFF"/>
                </a:solidFill>
                <a:latin typeface="Canva Sans Bold"/>
                <a:ea typeface="Canva Sans Bold"/>
                <a:cs typeface="Canva Sans Bold"/>
                <a:sym typeface="Canva Sans Bold"/>
              </a:rPr>
              <a:t>    -</a:t>
            </a:r>
            <a:r>
              <a:rPr lang="en-US" sz="1503" b="true">
                <a:solidFill>
                  <a:srgbClr val="FFFFFF"/>
                </a:solidFill>
                <a:latin typeface="Canva Sans Bold"/>
                <a:ea typeface="Canva Sans Bold"/>
                <a:cs typeface="Canva Sans Bold"/>
                <a:sym typeface="Canva Sans Bold"/>
              </a:rPr>
              <a:t>Sonuç</a:t>
            </a:r>
          </a:p>
          <a:p>
            <a:pPr algn="l">
              <a:lnSpc>
                <a:spcPts val="2105"/>
              </a:lnSpc>
            </a:pPr>
            <a:r>
              <a:rPr lang="en-US" sz="1503" b="true">
                <a:solidFill>
                  <a:srgbClr val="FFFFFF"/>
                </a:solidFill>
                <a:latin typeface="Canva Sans Bold"/>
                <a:ea typeface="Canva Sans Bold"/>
                <a:cs typeface="Canva Sans Bold"/>
                <a:sym typeface="Canva Sans Bold"/>
              </a:rPr>
              <a:t>Erken tespit, sürücü ve çevre güvenliğini artırır; hedef, sistemin doğru tepki verme yeteneğini güçlendirmektir.</a:t>
            </a:r>
          </a:p>
          <a:p>
            <a:pPr algn="l">
              <a:lnSpc>
                <a:spcPts val="2105"/>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TextBox 2" id="2"/>
          <p:cNvSpPr txBox="true"/>
          <p:nvPr/>
        </p:nvSpPr>
        <p:spPr>
          <a:xfrm rot="0">
            <a:off x="1028700" y="66040"/>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Anomali Senaryosu 8</a:t>
            </a:r>
          </a:p>
        </p:txBody>
      </p:sp>
      <p:sp>
        <p:nvSpPr>
          <p:cNvPr name="TextBox 3" id="3"/>
          <p:cNvSpPr txBox="true"/>
          <p:nvPr/>
        </p:nvSpPr>
        <p:spPr>
          <a:xfrm rot="0">
            <a:off x="144314" y="1000470"/>
            <a:ext cx="5501620" cy="662941"/>
          </a:xfrm>
          <a:prstGeom prst="rect">
            <a:avLst/>
          </a:prstGeom>
        </p:spPr>
        <p:txBody>
          <a:bodyPr anchor="t" rtlCol="false" tIns="0" lIns="0" bIns="0" rIns="0">
            <a:spAutoFit/>
          </a:bodyPr>
          <a:lstStyle/>
          <a:p>
            <a:pPr algn="ctr">
              <a:lnSpc>
                <a:spcPts val="5459"/>
              </a:lnSpc>
              <a:spcBef>
                <a:spcPct val="0"/>
              </a:spcBef>
            </a:pPr>
            <a:r>
              <a:rPr lang="en-US" b="true" sz="3899">
                <a:solidFill>
                  <a:srgbClr val="FFFFFF"/>
                </a:solidFill>
                <a:latin typeface="Canva Sans Bold"/>
                <a:ea typeface="Canva Sans Bold"/>
                <a:cs typeface="Canva Sans Bold"/>
                <a:sym typeface="Canva Sans Bold"/>
              </a:rPr>
              <a:t>"Sıfır Enerjili" Saldırı </a:t>
            </a:r>
          </a:p>
        </p:txBody>
      </p:sp>
      <p:grpSp>
        <p:nvGrpSpPr>
          <p:cNvPr name="Group 4" id="4"/>
          <p:cNvGrpSpPr/>
          <p:nvPr/>
        </p:nvGrpSpPr>
        <p:grpSpPr>
          <a:xfrm rot="0">
            <a:off x="221098" y="3320781"/>
            <a:ext cx="8396806" cy="3272767"/>
            <a:chOff x="0" y="0"/>
            <a:chExt cx="11195741" cy="4363689"/>
          </a:xfrm>
        </p:grpSpPr>
        <p:sp>
          <p:nvSpPr>
            <p:cNvPr name="TextBox 5" id="5"/>
            <p:cNvSpPr txBox="true"/>
            <p:nvPr/>
          </p:nvSpPr>
          <p:spPr>
            <a:xfrm rot="0">
              <a:off x="0" y="-66675"/>
              <a:ext cx="11195741" cy="715770"/>
            </a:xfrm>
            <a:prstGeom prst="rect">
              <a:avLst/>
            </a:prstGeom>
          </p:spPr>
          <p:txBody>
            <a:bodyPr anchor="t" rtlCol="false" tIns="0" lIns="0" bIns="0" rIns="0">
              <a:spAutoFit/>
            </a:bodyPr>
            <a:lstStyle/>
            <a:p>
              <a:pPr algn="l" marL="0" indent="0" lvl="0">
                <a:lnSpc>
                  <a:spcPts val="3902"/>
                </a:lnSpc>
                <a:spcBef>
                  <a:spcPct val="0"/>
                </a:spcBef>
              </a:pPr>
              <a:r>
                <a:rPr lang="en-US" b="true" sz="3252" strike="noStrike" u="none">
                  <a:solidFill>
                    <a:srgbClr val="D1D9E6"/>
                  </a:solidFill>
                  <a:latin typeface="Carlito Bold"/>
                  <a:ea typeface="Carlito Bold"/>
                  <a:cs typeface="Carlito Bold"/>
                  <a:sym typeface="Carlito Bold"/>
                </a:rPr>
                <a:t>Saldırı Özeti</a:t>
              </a:r>
            </a:p>
          </p:txBody>
        </p:sp>
        <p:sp>
          <p:nvSpPr>
            <p:cNvPr name="TextBox 6" id="6"/>
            <p:cNvSpPr txBox="true"/>
            <p:nvPr/>
          </p:nvSpPr>
          <p:spPr>
            <a:xfrm rot="0">
              <a:off x="0" y="1291453"/>
              <a:ext cx="11195741" cy="3072236"/>
            </a:xfrm>
            <a:prstGeom prst="rect">
              <a:avLst/>
            </a:prstGeom>
          </p:spPr>
          <p:txBody>
            <a:bodyPr anchor="t" rtlCol="false" tIns="0" lIns="0" bIns="0" rIns="0">
              <a:spAutoFit/>
            </a:bodyPr>
            <a:lstStyle/>
            <a:p>
              <a:pPr algn="l" marL="0" indent="0" lvl="0">
                <a:lnSpc>
                  <a:spcPts val="3624"/>
                </a:lnSpc>
                <a:spcBef>
                  <a:spcPct val="0"/>
                </a:spcBef>
              </a:pPr>
              <a:r>
                <a:rPr lang="en-US" sz="2787" strike="noStrike" u="none">
                  <a:solidFill>
                    <a:srgbClr val="D1D9E6"/>
                  </a:solidFill>
                  <a:latin typeface="Carlito"/>
                  <a:ea typeface="Carlito"/>
                  <a:cs typeface="Carlito"/>
                  <a:sym typeface="Carlito"/>
                </a:rPr>
                <a:t>Bu saldırıda, kötü niyetli bir kişi, "Batarya Doldu, Şarjı Durdur" komutunu tekrar yayınlayarak, 0 kWh enerji çekimi ile binlerce geçersiz oturum oluşturur. Bu durum, operatör veritabanında DoS ve veri bütünlüğü sorunlarına yol açarak, sistemin işleyişini ciddi şekilde tehdit eder.</a:t>
              </a:r>
            </a:p>
          </p:txBody>
        </p:sp>
      </p:grpSp>
      <p:grpSp>
        <p:nvGrpSpPr>
          <p:cNvPr name="Group 7" id="7"/>
          <p:cNvGrpSpPr/>
          <p:nvPr/>
        </p:nvGrpSpPr>
        <p:grpSpPr>
          <a:xfrm rot="0">
            <a:off x="221098" y="7065824"/>
            <a:ext cx="8396806" cy="2817495"/>
            <a:chOff x="0" y="0"/>
            <a:chExt cx="11195741" cy="3756660"/>
          </a:xfrm>
        </p:grpSpPr>
        <p:sp>
          <p:nvSpPr>
            <p:cNvPr name="TextBox 8" id="8"/>
            <p:cNvSpPr txBox="true"/>
            <p:nvPr/>
          </p:nvSpPr>
          <p:spPr>
            <a:xfrm rot="0">
              <a:off x="0" y="-47625"/>
              <a:ext cx="11195741" cy="606425"/>
            </a:xfrm>
            <a:prstGeom prst="rect">
              <a:avLst/>
            </a:prstGeom>
          </p:spPr>
          <p:txBody>
            <a:bodyPr anchor="t" rtlCol="false" tIns="0" lIns="0" bIns="0" rIns="0">
              <a:spAutoFit/>
            </a:bodyPr>
            <a:lstStyle/>
            <a:p>
              <a:pPr algn="l" marL="0" indent="0" lvl="0">
                <a:lnSpc>
                  <a:spcPts val="3360"/>
                </a:lnSpc>
                <a:spcBef>
                  <a:spcPct val="0"/>
                </a:spcBef>
              </a:pPr>
              <a:r>
                <a:rPr lang="en-US" b="true" sz="2800" strike="noStrike" u="none">
                  <a:solidFill>
                    <a:srgbClr val="D1D9E6"/>
                  </a:solidFill>
                  <a:latin typeface="Carlito Bold"/>
                  <a:ea typeface="Carlito Bold"/>
                  <a:cs typeface="Carlito Bold"/>
                  <a:sym typeface="Carlito Bold"/>
                </a:rPr>
                <a:t>Üç Yönlü Önlemler</a:t>
              </a:r>
            </a:p>
          </p:txBody>
        </p:sp>
        <p:sp>
          <p:nvSpPr>
            <p:cNvPr name="TextBox 9" id="9"/>
            <p:cNvSpPr txBox="true"/>
            <p:nvPr/>
          </p:nvSpPr>
          <p:spPr>
            <a:xfrm rot="0">
              <a:off x="0" y="1127125"/>
              <a:ext cx="11195741" cy="2629535"/>
            </a:xfrm>
            <a:prstGeom prst="rect">
              <a:avLst/>
            </a:prstGeom>
          </p:spPr>
          <p:txBody>
            <a:bodyPr anchor="t" rtlCol="false" tIns="0" lIns="0" bIns="0" rIns="0">
              <a:spAutoFit/>
            </a:bodyPr>
            <a:lstStyle/>
            <a:p>
              <a:pPr algn="l" marL="0" indent="0" lvl="0">
                <a:lnSpc>
                  <a:spcPts val="3120"/>
                </a:lnSpc>
                <a:spcBef>
                  <a:spcPct val="0"/>
                </a:spcBef>
              </a:pPr>
              <a:r>
                <a:rPr lang="en-US" sz="2400" strike="noStrike" u="none">
                  <a:solidFill>
                    <a:srgbClr val="D1D9E6"/>
                  </a:solidFill>
                  <a:latin typeface="Carlito"/>
                  <a:ea typeface="Carlito"/>
                  <a:cs typeface="Carlito"/>
                  <a:sym typeface="Carlito"/>
                </a:rPr>
                <a:t>Operatör (CSMS) anormal "0 kWh" oturum sayısında alarm yaratmalı ve geçici askıya alma işlemi gerçekleştirmelidir. OEM, CAN-Bus mesajlarının kriptografik doğrulaması ile replay saldırılarını engellemeli, ayrıca araç içi güvenlik ile "güvensiz" ağ arasında güvenlik duvarı oluşturulmalıdır.</a:t>
              </a:r>
            </a:p>
          </p:txBody>
        </p:sp>
      </p:grpSp>
      <p:grpSp>
        <p:nvGrpSpPr>
          <p:cNvPr name="Group 10" id="10"/>
          <p:cNvGrpSpPr/>
          <p:nvPr/>
        </p:nvGrpSpPr>
        <p:grpSpPr>
          <a:xfrm rot="0">
            <a:off x="11367160" y="2120610"/>
            <a:ext cx="6075242" cy="7762708"/>
            <a:chOff x="0" y="0"/>
            <a:chExt cx="717041" cy="916207"/>
          </a:xfrm>
        </p:grpSpPr>
        <p:sp>
          <p:nvSpPr>
            <p:cNvPr name="Freeform 11" id="11"/>
            <p:cNvSpPr/>
            <p:nvPr/>
          </p:nvSpPr>
          <p:spPr>
            <a:xfrm flipH="false" flipV="false" rot="-6000">
              <a:off x="-710" y="-536"/>
              <a:ext cx="718461" cy="917279"/>
            </a:xfrm>
            <a:custGeom>
              <a:avLst/>
              <a:gdLst/>
              <a:ahLst/>
              <a:cxnLst/>
              <a:rect r="r" b="b" t="t" l="l"/>
              <a:pathLst>
                <a:path h="917279" w="718461">
                  <a:moveTo>
                    <a:pt x="52484" y="0"/>
                  </a:moveTo>
                  <a:lnTo>
                    <a:pt x="667577" y="1073"/>
                  </a:lnTo>
                  <a:cubicBezTo>
                    <a:pt x="681096" y="1097"/>
                    <a:pt x="694051" y="6490"/>
                    <a:pt x="703594" y="16066"/>
                  </a:cubicBezTo>
                  <a:cubicBezTo>
                    <a:pt x="713137" y="25642"/>
                    <a:pt x="718485" y="38617"/>
                    <a:pt x="718461" y="52136"/>
                  </a:cubicBezTo>
                  <a:lnTo>
                    <a:pt x="717040" y="866395"/>
                  </a:lnTo>
                  <a:cubicBezTo>
                    <a:pt x="717016" y="879914"/>
                    <a:pt x="711623" y="892870"/>
                    <a:pt x="702047" y="902412"/>
                  </a:cubicBezTo>
                  <a:cubicBezTo>
                    <a:pt x="692471" y="911955"/>
                    <a:pt x="679496" y="917303"/>
                    <a:pt x="665977" y="917279"/>
                  </a:cubicBezTo>
                  <a:lnTo>
                    <a:pt x="50884" y="916206"/>
                  </a:lnTo>
                  <a:cubicBezTo>
                    <a:pt x="37365" y="916182"/>
                    <a:pt x="24410" y="910789"/>
                    <a:pt x="14867" y="901213"/>
                  </a:cubicBezTo>
                  <a:cubicBezTo>
                    <a:pt x="5324" y="891637"/>
                    <a:pt x="-24" y="878662"/>
                    <a:pt x="0" y="865143"/>
                  </a:cubicBezTo>
                  <a:lnTo>
                    <a:pt x="1421" y="50884"/>
                  </a:lnTo>
                  <a:cubicBezTo>
                    <a:pt x="1445" y="37365"/>
                    <a:pt x="6838" y="24410"/>
                    <a:pt x="16414" y="14867"/>
                  </a:cubicBezTo>
                  <a:cubicBezTo>
                    <a:pt x="25990" y="5324"/>
                    <a:pt x="38965" y="-24"/>
                    <a:pt x="52484" y="0"/>
                  </a:cubicBezTo>
                  <a:close/>
                </a:path>
              </a:pathLst>
            </a:custGeom>
            <a:blipFill>
              <a:blip r:embed="rId2"/>
              <a:stretch>
                <a:fillRect l="-12" t="-880" r="-14203" b="-10944"/>
              </a:stretch>
            </a:blipFill>
          </p:spPr>
        </p:sp>
      </p:grpSp>
      <p:sp>
        <p:nvSpPr>
          <p:cNvPr name="TextBox 12" id="12"/>
          <p:cNvSpPr txBox="true"/>
          <p:nvPr/>
        </p:nvSpPr>
        <p:spPr>
          <a:xfrm rot="0">
            <a:off x="144314" y="2063460"/>
            <a:ext cx="7028855" cy="481330"/>
          </a:xfrm>
          <a:prstGeom prst="rect">
            <a:avLst/>
          </a:prstGeom>
        </p:spPr>
        <p:txBody>
          <a:bodyPr anchor="t" rtlCol="false" tIns="0" lIns="0" bIns="0" rIns="0">
            <a:spAutoFit/>
          </a:bodyPr>
          <a:lstStyle/>
          <a:p>
            <a:pPr algn="ctr">
              <a:lnSpc>
                <a:spcPts val="3919"/>
              </a:lnSpc>
              <a:spcBef>
                <a:spcPct val="0"/>
              </a:spcBef>
            </a:pPr>
            <a:r>
              <a:rPr lang="en-US" b="true" sz="2799">
                <a:solidFill>
                  <a:srgbClr val="FFFFFF"/>
                </a:solidFill>
                <a:latin typeface="Canva Sans Bold"/>
                <a:ea typeface="Canva Sans Bold"/>
                <a:cs typeface="Canva Sans Bold"/>
                <a:sym typeface="Canva Sans Bold"/>
              </a:rPr>
              <a:t> CAN-Bus Tekrar Saldırısı (Replay Attack)</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10417680" y="1452880"/>
            <a:ext cx="7627178" cy="7627178"/>
          </a:xfrm>
          <a:custGeom>
            <a:avLst/>
            <a:gdLst/>
            <a:ahLst/>
            <a:cxnLst/>
            <a:rect r="r" b="b" t="t" l="l"/>
            <a:pathLst>
              <a:path h="7627178" w="7627178">
                <a:moveTo>
                  <a:pt x="0" y="0"/>
                </a:moveTo>
                <a:lnTo>
                  <a:pt x="7627178" y="0"/>
                </a:lnTo>
                <a:lnTo>
                  <a:pt x="7627178" y="7627178"/>
                </a:lnTo>
                <a:lnTo>
                  <a:pt x="0" y="7627178"/>
                </a:lnTo>
                <a:lnTo>
                  <a:pt x="0" y="0"/>
                </a:lnTo>
                <a:close/>
              </a:path>
            </a:pathLst>
          </a:custGeom>
          <a:blipFill>
            <a:blip r:embed="rId2"/>
            <a:stretch>
              <a:fillRect l="0" t="0" r="0" b="0"/>
            </a:stretch>
          </a:blipFill>
        </p:spPr>
      </p:sp>
      <p:sp>
        <p:nvSpPr>
          <p:cNvPr name="TextBox 3" id="3"/>
          <p:cNvSpPr txBox="true"/>
          <p:nvPr/>
        </p:nvSpPr>
        <p:spPr>
          <a:xfrm rot="0">
            <a:off x="1554796" y="242610"/>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Anomali Senaryosu 9</a:t>
            </a:r>
          </a:p>
        </p:txBody>
      </p:sp>
      <p:sp>
        <p:nvSpPr>
          <p:cNvPr name="TextBox 4" id="4"/>
          <p:cNvSpPr txBox="true"/>
          <p:nvPr/>
        </p:nvSpPr>
        <p:spPr>
          <a:xfrm rot="0">
            <a:off x="787851" y="1405255"/>
            <a:ext cx="8616809" cy="8585835"/>
          </a:xfrm>
          <a:prstGeom prst="rect">
            <a:avLst/>
          </a:prstGeom>
        </p:spPr>
        <p:txBody>
          <a:bodyPr anchor="t" rtlCol="false" tIns="0" lIns="0" bIns="0" rIns="0">
            <a:spAutoFit/>
          </a:bodyPr>
          <a:lstStyle/>
          <a:p>
            <a:pPr algn="ctr">
              <a:lnSpc>
                <a:spcPts val="3359"/>
              </a:lnSpc>
            </a:pPr>
            <a:r>
              <a:rPr lang="en-US" sz="2400" b="true">
                <a:solidFill>
                  <a:srgbClr val="FFFFFF"/>
                </a:solidFill>
                <a:latin typeface="Open Sauce Bold"/>
                <a:ea typeface="Open Sauce Bold"/>
                <a:cs typeface="Open Sauce Bold"/>
                <a:sym typeface="Open Sauce Bold"/>
              </a:rPr>
              <a:t>Maksimum Güçte Anormal Şarj (BMS Manipülasyonu)</a:t>
            </a:r>
          </a:p>
          <a:p>
            <a:pPr algn="ctr">
              <a:lnSpc>
                <a:spcPts val="2520"/>
              </a:lnSpc>
            </a:pPr>
          </a:p>
          <a:p>
            <a:pPr algn="ctr">
              <a:lnSpc>
                <a:spcPts val="2520"/>
              </a:lnSpc>
            </a:pPr>
            <a:r>
              <a:rPr lang="en-US" sz="1800">
                <a:solidFill>
                  <a:srgbClr val="FFFFFF"/>
                </a:solidFill>
                <a:latin typeface="Open Sauce"/>
                <a:ea typeface="Open Sauce"/>
                <a:cs typeface="Open Sauce"/>
                <a:sym typeface="Open Sauce"/>
              </a:rPr>
              <a:t>Ana Sorun Nedir? Bu senaryo, bir hızlı şarj istasyonunu (DC) kandırarak, saatlerce %100 maksimum güçte çalışmaya zorlamaktır.</a:t>
            </a:r>
          </a:p>
          <a:p>
            <a:pPr algn="ctr">
              <a:lnSpc>
                <a:spcPts val="2520"/>
              </a:lnSpc>
            </a:pPr>
          </a:p>
          <a:p>
            <a:pPr algn="ctr">
              <a:lnSpc>
                <a:spcPts val="2520"/>
              </a:lnSpc>
              <a:spcBef>
                <a:spcPct val="0"/>
              </a:spcBef>
            </a:pPr>
            <a:r>
              <a:rPr lang="en-US" sz="1800">
                <a:solidFill>
                  <a:srgbClr val="FFFFFF"/>
                </a:solidFill>
                <a:latin typeface="Open Sauce"/>
                <a:ea typeface="Open Sauce"/>
                <a:cs typeface="Open Sauce"/>
                <a:sym typeface="Open Sauce"/>
              </a:rPr>
              <a:t>Nasıl Yapılıyor? Normalde, bir arabanın bataryası dolmaya başl</a:t>
            </a:r>
            <a:r>
              <a:rPr lang="en-US" sz="1800">
                <a:solidFill>
                  <a:srgbClr val="FFFFFF"/>
                </a:solidFill>
                <a:latin typeface="Open Sauce"/>
                <a:ea typeface="Open Sauce"/>
                <a:cs typeface="Open Sauce"/>
                <a:sym typeface="Open Sauce"/>
              </a:rPr>
              <a:t>adığında (örn: %80'e ulaştığında), şarj istasyonuna "Yavaşla, artık daha az güç ver" komutu gönderir.</a:t>
            </a:r>
          </a:p>
          <a:p>
            <a:pPr algn="ctr">
              <a:lnSpc>
                <a:spcPts val="2520"/>
              </a:lnSpc>
              <a:spcBef>
                <a:spcPct val="0"/>
              </a:spcBef>
            </a:pPr>
          </a:p>
          <a:p>
            <a:pPr algn="ctr">
              <a:lnSpc>
                <a:spcPts val="2520"/>
              </a:lnSpc>
              <a:spcBef>
                <a:spcPct val="0"/>
              </a:spcBef>
            </a:pPr>
            <a:r>
              <a:rPr lang="en-US" sz="1800">
                <a:solidFill>
                  <a:srgbClr val="FFFFFF"/>
                </a:solidFill>
                <a:latin typeface="Open Sauce"/>
                <a:ea typeface="Open Sauce"/>
                <a:cs typeface="Open Sauce"/>
                <a:sym typeface="Open Sauce"/>
              </a:rPr>
              <a:t>Bu saldırıda ise saldırgan, sahte bir cihazla veya hack'lenmiş bir araçla istasyona sürekli olarak "Benim bataryam hep boş, bana maksimum gücü (örn: 180kW) vermeye devam et!" yalanını söyler.</a:t>
            </a:r>
          </a:p>
          <a:p>
            <a:pPr algn="ctr">
              <a:lnSpc>
                <a:spcPts val="2520"/>
              </a:lnSpc>
              <a:spcBef>
                <a:spcPct val="0"/>
              </a:spcBef>
            </a:pPr>
          </a:p>
          <a:p>
            <a:pPr algn="ctr">
              <a:lnSpc>
                <a:spcPts val="2520"/>
              </a:lnSpc>
              <a:spcBef>
                <a:spcPct val="0"/>
              </a:spcBef>
            </a:pPr>
            <a:r>
              <a:rPr lang="en-US" sz="1800">
                <a:solidFill>
                  <a:srgbClr val="FFFFFF"/>
                </a:solidFill>
                <a:latin typeface="Open Sauce"/>
                <a:ea typeface="Open Sauce"/>
                <a:cs typeface="Open Sauce"/>
                <a:sym typeface="Open Sauce"/>
              </a:rPr>
              <a:t>Tehlike Ne? İstasyonlar, 20-30 dakika maksimum güçte çalışıp sonra yavaşlamak (yani dinlenmek) üzere tasarlanmıştır. Saatlerce %100 güçte çalışmaya zorlanmak, bir arabayı sürekli kırmızı çizgide (redline) sürmeye benzer.</a:t>
            </a:r>
          </a:p>
          <a:p>
            <a:pPr algn="ctr">
              <a:lnSpc>
                <a:spcPts val="2520"/>
              </a:lnSpc>
              <a:spcBef>
                <a:spcPct val="0"/>
              </a:spcBef>
            </a:pPr>
          </a:p>
          <a:p>
            <a:pPr algn="ctr">
              <a:lnSpc>
                <a:spcPts val="2520"/>
              </a:lnSpc>
              <a:spcBef>
                <a:spcPct val="0"/>
              </a:spcBef>
            </a:pPr>
            <a:r>
              <a:rPr lang="en-US" sz="1800">
                <a:solidFill>
                  <a:srgbClr val="FFFFFF"/>
                </a:solidFill>
                <a:latin typeface="Open Sauce"/>
                <a:ea typeface="Open Sauce"/>
                <a:cs typeface="Open Sauce"/>
                <a:sym typeface="Open Sauce"/>
              </a:rPr>
              <a:t>Bu durum, istasyonun güç modüllerinin, kablolarının ve konnektörünün aşırı ısınmasına, erimesine ve en kötü senaryoda alev alarak yangın çıkarmasına neden olur.</a:t>
            </a:r>
          </a:p>
          <a:p>
            <a:pPr algn="ctr">
              <a:lnSpc>
                <a:spcPts val="2520"/>
              </a:lnSpc>
              <a:spcBef>
                <a:spcPct val="0"/>
              </a:spcBef>
            </a:pPr>
          </a:p>
          <a:p>
            <a:pPr algn="ctr">
              <a:lnSpc>
                <a:spcPts val="2520"/>
              </a:lnSpc>
              <a:spcBef>
                <a:spcPct val="0"/>
              </a:spcBef>
            </a:pPr>
            <a:r>
              <a:rPr lang="en-US" sz="1800">
                <a:solidFill>
                  <a:srgbClr val="FFFFFF"/>
                </a:solidFill>
                <a:latin typeface="Open Sauce"/>
                <a:ea typeface="Open Sauce"/>
                <a:cs typeface="Open Sauce"/>
                <a:sym typeface="Open Sauce"/>
              </a:rPr>
              <a:t>Kısacası: Bu bir enerji hırsızlığı değil, doğrudan şarj istasyonunu yakmayı ve fiziksel olarak yok etmeyi amaçlayan bir sabotaj eylemidir. Rapor, bu tehlikeyi ve bunu engellemek için merkezi sistemin (CSMS) "Bir şarj işlemi 1 saatten uzun süredir maksimum güçte devam edemez, anormallik var!" gibi akıllı kurallara sahip olması gerektiğini anlatıyor.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184395" y="2907942"/>
            <a:ext cx="7039696" cy="5699201"/>
          </a:xfrm>
          <a:custGeom>
            <a:avLst/>
            <a:gdLst/>
            <a:ahLst/>
            <a:cxnLst/>
            <a:rect r="r" b="b" t="t" l="l"/>
            <a:pathLst>
              <a:path h="5699201" w="7039696">
                <a:moveTo>
                  <a:pt x="0" y="0"/>
                </a:moveTo>
                <a:lnTo>
                  <a:pt x="7039696" y="0"/>
                </a:lnTo>
                <a:lnTo>
                  <a:pt x="7039696" y="5699201"/>
                </a:lnTo>
                <a:lnTo>
                  <a:pt x="0" y="5699201"/>
                </a:lnTo>
                <a:lnTo>
                  <a:pt x="0" y="0"/>
                </a:lnTo>
                <a:close/>
              </a:path>
            </a:pathLst>
          </a:custGeom>
          <a:blipFill>
            <a:blip r:embed="rId2"/>
            <a:stretch>
              <a:fillRect l="-45107" t="-298" r="0" b="-298"/>
            </a:stretch>
          </a:blipFill>
        </p:spPr>
      </p:sp>
      <p:sp>
        <p:nvSpPr>
          <p:cNvPr name="TextBox 3" id="3"/>
          <p:cNvSpPr txBox="true"/>
          <p:nvPr/>
        </p:nvSpPr>
        <p:spPr>
          <a:xfrm rot="0">
            <a:off x="1554796" y="490220"/>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Anomali Senaryosu 10</a:t>
            </a:r>
          </a:p>
        </p:txBody>
      </p:sp>
      <p:sp>
        <p:nvSpPr>
          <p:cNvPr name="TextBox 4" id="4"/>
          <p:cNvSpPr txBox="true"/>
          <p:nvPr/>
        </p:nvSpPr>
        <p:spPr>
          <a:xfrm rot="0">
            <a:off x="433326" y="1766861"/>
            <a:ext cx="14526952" cy="731506"/>
          </a:xfrm>
          <a:prstGeom prst="rect">
            <a:avLst/>
          </a:prstGeom>
        </p:spPr>
        <p:txBody>
          <a:bodyPr anchor="t" rtlCol="false" tIns="0" lIns="0" bIns="0" rIns="0">
            <a:spAutoFit/>
          </a:bodyPr>
          <a:lstStyle/>
          <a:p>
            <a:pPr algn="ctr" marL="0" indent="0" lvl="0">
              <a:lnSpc>
                <a:spcPts val="5880"/>
              </a:lnSpc>
              <a:spcBef>
                <a:spcPct val="0"/>
              </a:spcBef>
            </a:pPr>
            <a:r>
              <a:rPr lang="en-US" b="true" sz="4200">
                <a:solidFill>
                  <a:srgbClr val="FFFFFF"/>
                </a:solidFill>
                <a:latin typeface="Arimo Bold"/>
                <a:ea typeface="Arimo Bold"/>
                <a:cs typeface="Arimo Bold"/>
                <a:sym typeface="Arimo Bold"/>
              </a:rPr>
              <a:t>Enerj</a:t>
            </a:r>
            <a:r>
              <a:rPr lang="en-US" b="true" sz="4200" strike="noStrike" u="none">
                <a:solidFill>
                  <a:srgbClr val="FFFFFF"/>
                </a:solidFill>
                <a:latin typeface="Arimo Bold"/>
                <a:ea typeface="Arimo Bold"/>
                <a:cs typeface="Arimo Bold"/>
                <a:sym typeface="Arimo Bold"/>
              </a:rPr>
              <a:t>i</a:t>
            </a:r>
            <a:r>
              <a:rPr lang="en-US" b="true" sz="4200" strike="noStrike" u="none">
                <a:solidFill>
                  <a:srgbClr val="FFFFFF"/>
                </a:solidFill>
                <a:latin typeface="Arimo Bold"/>
                <a:ea typeface="Arimo Bold"/>
                <a:cs typeface="Arimo Bold"/>
                <a:sym typeface="Arimo Bold"/>
              </a:rPr>
              <a:t> Ölçüm Ve</a:t>
            </a:r>
            <a:r>
              <a:rPr lang="en-US" b="true" sz="4200" strike="noStrike" u="none">
                <a:solidFill>
                  <a:srgbClr val="FFFFFF"/>
                </a:solidFill>
                <a:latin typeface="Arimo Bold"/>
                <a:ea typeface="Arimo Bold"/>
                <a:cs typeface="Arimo Bold"/>
                <a:sym typeface="Arimo Bold"/>
              </a:rPr>
              <a:t>r</a:t>
            </a:r>
            <a:r>
              <a:rPr lang="en-US" b="true" sz="4200" strike="noStrike" u="none">
                <a:solidFill>
                  <a:srgbClr val="FFFFFF"/>
                </a:solidFill>
                <a:latin typeface="Arimo Bold"/>
                <a:ea typeface="Arimo Bold"/>
                <a:cs typeface="Arimo Bold"/>
                <a:sym typeface="Arimo Bold"/>
              </a:rPr>
              <a:t>isi</a:t>
            </a:r>
            <a:r>
              <a:rPr lang="en-US" b="true" sz="4200" strike="noStrike" u="none">
                <a:solidFill>
                  <a:srgbClr val="FFFFFF"/>
                </a:solidFill>
                <a:latin typeface="Arimo Bold"/>
                <a:ea typeface="Arimo Bold"/>
                <a:cs typeface="Arimo Bold"/>
                <a:sym typeface="Arimo Bold"/>
              </a:rPr>
              <a:t> </a:t>
            </a:r>
            <a:r>
              <a:rPr lang="en-US" b="true" sz="4200" strike="noStrike" u="none">
                <a:solidFill>
                  <a:srgbClr val="FFFFFF"/>
                </a:solidFill>
                <a:latin typeface="Arimo Bold"/>
                <a:ea typeface="Arimo Bold"/>
                <a:cs typeface="Arimo Bold"/>
                <a:sym typeface="Arimo Bold"/>
              </a:rPr>
              <a:t>M</a:t>
            </a:r>
            <a:r>
              <a:rPr lang="en-US" b="true" sz="4200" strike="noStrike" u="none">
                <a:solidFill>
                  <a:srgbClr val="FFFFFF"/>
                </a:solidFill>
                <a:latin typeface="Arimo Bold"/>
                <a:ea typeface="Arimo Bold"/>
                <a:cs typeface="Arimo Bold"/>
                <a:sym typeface="Arimo Bold"/>
              </a:rPr>
              <a:t>a</a:t>
            </a:r>
            <a:r>
              <a:rPr lang="en-US" b="true" sz="4200" strike="noStrike" u="none">
                <a:solidFill>
                  <a:srgbClr val="FFFFFF"/>
                </a:solidFill>
                <a:latin typeface="Arimo Bold"/>
                <a:ea typeface="Arimo Bold"/>
                <a:cs typeface="Arimo Bold"/>
                <a:sym typeface="Arimo Bold"/>
              </a:rPr>
              <a:t>nipü</a:t>
            </a:r>
            <a:r>
              <a:rPr lang="en-US" b="true" sz="4200" strike="noStrike" u="none">
                <a:solidFill>
                  <a:srgbClr val="FFFFFF"/>
                </a:solidFill>
                <a:latin typeface="Arimo Bold"/>
                <a:ea typeface="Arimo Bold"/>
                <a:cs typeface="Arimo Bold"/>
                <a:sym typeface="Arimo Bold"/>
              </a:rPr>
              <a:t>l</a:t>
            </a:r>
            <a:r>
              <a:rPr lang="en-US" b="true" sz="4200" strike="noStrike" u="none">
                <a:solidFill>
                  <a:srgbClr val="FFFFFF"/>
                </a:solidFill>
                <a:latin typeface="Arimo Bold"/>
                <a:ea typeface="Arimo Bold"/>
                <a:cs typeface="Arimo Bold"/>
                <a:sym typeface="Arimo Bold"/>
              </a:rPr>
              <a:t>asyonu</a:t>
            </a:r>
            <a:r>
              <a:rPr lang="en-US" b="true" sz="4200" strike="noStrike" u="none">
                <a:solidFill>
                  <a:srgbClr val="FFFFFF"/>
                </a:solidFill>
                <a:latin typeface="Arimo Bold"/>
                <a:ea typeface="Arimo Bold"/>
                <a:cs typeface="Arimo Bold"/>
                <a:sym typeface="Arimo Bold"/>
              </a:rPr>
              <a:t> </a:t>
            </a:r>
            <a:r>
              <a:rPr lang="en-US" b="true" sz="4200" strike="noStrike" u="none">
                <a:solidFill>
                  <a:srgbClr val="FFFFFF"/>
                </a:solidFill>
                <a:latin typeface="Arimo Bold"/>
                <a:ea typeface="Arimo Bold"/>
                <a:cs typeface="Arimo Bold"/>
                <a:sym typeface="Arimo Bold"/>
              </a:rPr>
              <a:t>i</a:t>
            </a:r>
            <a:r>
              <a:rPr lang="en-US" b="true" sz="4200" strike="noStrike" u="none">
                <a:solidFill>
                  <a:srgbClr val="FFFFFF"/>
                </a:solidFill>
                <a:latin typeface="Arimo Bold"/>
                <a:ea typeface="Arimo Bold"/>
                <a:cs typeface="Arimo Bold"/>
                <a:sym typeface="Arimo Bold"/>
              </a:rPr>
              <a:t>le</a:t>
            </a:r>
            <a:r>
              <a:rPr lang="en-US" b="true" sz="4200" strike="noStrike" u="none">
                <a:solidFill>
                  <a:srgbClr val="FFFFFF"/>
                </a:solidFill>
                <a:latin typeface="Arimo Bold"/>
                <a:ea typeface="Arimo Bold"/>
                <a:cs typeface="Arimo Bold"/>
                <a:sym typeface="Arimo Bold"/>
              </a:rPr>
              <a:t> Enerj</a:t>
            </a:r>
            <a:r>
              <a:rPr lang="en-US" b="true" sz="4200" strike="noStrike" u="none">
                <a:solidFill>
                  <a:srgbClr val="FFFFFF"/>
                </a:solidFill>
                <a:latin typeface="Arimo Bold"/>
                <a:ea typeface="Arimo Bold"/>
                <a:cs typeface="Arimo Bold"/>
                <a:sym typeface="Arimo Bold"/>
              </a:rPr>
              <a:t>i</a:t>
            </a:r>
            <a:r>
              <a:rPr lang="en-US" b="true" sz="4200" strike="noStrike" u="none">
                <a:solidFill>
                  <a:srgbClr val="FFFFFF"/>
                </a:solidFill>
                <a:latin typeface="Arimo Bold"/>
                <a:ea typeface="Arimo Bold"/>
                <a:cs typeface="Arimo Bold"/>
                <a:sym typeface="Arimo Bold"/>
              </a:rPr>
              <a:t> Hırsızlığı</a:t>
            </a:r>
          </a:p>
        </p:txBody>
      </p:sp>
      <p:sp>
        <p:nvSpPr>
          <p:cNvPr name="TextBox 5" id="5"/>
          <p:cNvSpPr txBox="true"/>
          <p:nvPr/>
        </p:nvSpPr>
        <p:spPr>
          <a:xfrm rot="0">
            <a:off x="7224091" y="2869842"/>
            <a:ext cx="11063909" cy="6006465"/>
          </a:xfrm>
          <a:prstGeom prst="rect">
            <a:avLst/>
          </a:prstGeom>
        </p:spPr>
        <p:txBody>
          <a:bodyPr anchor="t" rtlCol="false" tIns="0" lIns="0" bIns="0" rIns="0">
            <a:spAutoFit/>
          </a:bodyPr>
          <a:lstStyle/>
          <a:p>
            <a:pPr algn="ctr">
              <a:lnSpc>
                <a:spcPts val="3079"/>
              </a:lnSpc>
            </a:pPr>
            <a:r>
              <a:rPr lang="en-US" sz="2199">
                <a:solidFill>
                  <a:srgbClr val="FFFFFF"/>
                </a:solidFill>
                <a:latin typeface="Open Sauce"/>
                <a:ea typeface="Open Sauce"/>
                <a:cs typeface="Open Sauce"/>
                <a:sym typeface="Open Sauce"/>
              </a:rPr>
              <a:t>Bu senaryoda, elektrikli araç şarj istasyonlarında kullanılan enerji ölçüm verilerinin (kWh) kötü niyetli kişiler tarafından manipüle edilmesi yoluyla gerçekleştirilen bir enerji hırsızlığı vakası ele alınmaktadır.</a:t>
            </a:r>
          </a:p>
          <a:p>
            <a:pPr algn="ctr">
              <a:lnSpc>
                <a:spcPts val="3079"/>
              </a:lnSpc>
              <a:spcBef>
                <a:spcPct val="0"/>
              </a:spcBef>
            </a:pPr>
            <a:r>
              <a:rPr lang="en-US" sz="2199">
                <a:solidFill>
                  <a:srgbClr val="FFFFFF"/>
                </a:solidFill>
                <a:latin typeface="Open Sauce"/>
                <a:ea typeface="Open Sauce"/>
                <a:cs typeface="Open Sauce"/>
                <a:sym typeface="Open Sauce"/>
              </a:rPr>
              <a:t>Saldırgan, şarj istasyonunun OC</a:t>
            </a:r>
            <a:r>
              <a:rPr lang="en-US" sz="2199">
                <a:solidFill>
                  <a:srgbClr val="FFFFFF"/>
                </a:solidFill>
                <a:latin typeface="Open Sauce"/>
                <a:ea typeface="Open Sauce"/>
                <a:cs typeface="Open Sauce"/>
                <a:sym typeface="Open Sauce"/>
              </a:rPr>
              <a:t>PP (Open Charge Point Protocol) üzerinden sisteme erişim sağlayarak, şarj oturumu sırasında ölçülen gerçek enerji tüketim değerlerini değiştirir. Böylece sistem, gerçekte verilen enerjiden daha az miktarı raporlar. Bu durum hem operatörün (CPO) gelir kaybına, hem de şebeke dengesinin bozulmasına neden olur.</a:t>
            </a:r>
          </a:p>
          <a:p>
            <a:pPr algn="ctr">
              <a:lnSpc>
                <a:spcPts val="3079"/>
              </a:lnSpc>
              <a:spcBef>
                <a:spcPct val="0"/>
              </a:spcBef>
            </a:pPr>
            <a:r>
              <a:rPr lang="en-US" sz="2199">
                <a:solidFill>
                  <a:srgbClr val="FFFFFF"/>
                </a:solidFill>
                <a:latin typeface="Open Sauce"/>
                <a:ea typeface="Open Sauce"/>
                <a:cs typeface="Open Sauce"/>
                <a:sym typeface="Open Sauce"/>
              </a:rPr>
              <a:t>Senaryoda; anormal enerji değerleri, sayaç geri dönüşleri (rollback), zaman damgası tutarsızlıkları ve log boşlukları gibi anomali göstergeleri analiz edilmiştir. Ayrıca saldırının tespit edilmesi ve önlenmesi için şifreleme, dijital imzalı firmware, güvenli kimlik doğrulama ve makine öğrenmesi tabanlı anomali izleme gibi önlemler önerilmektedir.</a:t>
            </a:r>
          </a:p>
          <a:p>
            <a:pPr algn="ctr">
              <a:lnSpc>
                <a:spcPts val="7840"/>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511538"/>
            <a:ext cx="8621153" cy="7263923"/>
          </a:xfrm>
          <a:custGeom>
            <a:avLst/>
            <a:gdLst/>
            <a:ahLst/>
            <a:cxnLst/>
            <a:rect r="r" b="b" t="t" l="l"/>
            <a:pathLst>
              <a:path h="7263923" w="8621153">
                <a:moveTo>
                  <a:pt x="0" y="0"/>
                </a:moveTo>
                <a:lnTo>
                  <a:pt x="8621153" y="0"/>
                </a:lnTo>
                <a:lnTo>
                  <a:pt x="8621153" y="7263924"/>
                </a:lnTo>
                <a:lnTo>
                  <a:pt x="0" y="7263924"/>
                </a:lnTo>
                <a:lnTo>
                  <a:pt x="0" y="0"/>
                </a:lnTo>
                <a:close/>
              </a:path>
            </a:pathLst>
          </a:custGeom>
          <a:blipFill>
            <a:blip r:embed="rId2"/>
            <a:stretch>
              <a:fillRect l="0" t="-9342" r="0" b="-9342"/>
            </a:stretch>
          </a:blipFill>
        </p:spPr>
      </p:sp>
      <p:sp>
        <p:nvSpPr>
          <p:cNvPr name="TextBox 3" id="3"/>
          <p:cNvSpPr txBox="true"/>
          <p:nvPr/>
        </p:nvSpPr>
        <p:spPr>
          <a:xfrm rot="0">
            <a:off x="9144000" y="4109720"/>
            <a:ext cx="8677024" cy="19532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DİNLEDİĞİNİZ İÇİN TEŞEKKÜRLER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7578784" y="2414388"/>
            <a:ext cx="9873795" cy="6585821"/>
          </a:xfrm>
          <a:custGeom>
            <a:avLst/>
            <a:gdLst/>
            <a:ahLst/>
            <a:cxnLst/>
            <a:rect r="r" b="b" t="t" l="l"/>
            <a:pathLst>
              <a:path h="6585821" w="9873795">
                <a:moveTo>
                  <a:pt x="0" y="0"/>
                </a:moveTo>
                <a:lnTo>
                  <a:pt x="9873795" y="0"/>
                </a:lnTo>
                <a:lnTo>
                  <a:pt x="9873795" y="6585822"/>
                </a:lnTo>
                <a:lnTo>
                  <a:pt x="0" y="6585822"/>
                </a:lnTo>
                <a:lnTo>
                  <a:pt x="0" y="0"/>
                </a:lnTo>
                <a:close/>
              </a:path>
            </a:pathLst>
          </a:custGeom>
          <a:blipFill>
            <a:blip r:embed="rId2"/>
            <a:stretch>
              <a:fillRect l="0" t="0" r="0" b="0"/>
            </a:stretch>
          </a:blipFill>
        </p:spPr>
      </p:sp>
      <p:sp>
        <p:nvSpPr>
          <p:cNvPr name="TextBox 3" id="3"/>
          <p:cNvSpPr txBox="true"/>
          <p:nvPr/>
        </p:nvSpPr>
        <p:spPr>
          <a:xfrm rot="0">
            <a:off x="1554796" y="490220"/>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Ekip Üyeleri (Grup-1)</a:t>
            </a:r>
          </a:p>
        </p:txBody>
      </p:sp>
      <p:sp>
        <p:nvSpPr>
          <p:cNvPr name="TextBox 4" id="4"/>
          <p:cNvSpPr txBox="true"/>
          <p:nvPr/>
        </p:nvSpPr>
        <p:spPr>
          <a:xfrm rot="0">
            <a:off x="1166474" y="1988249"/>
            <a:ext cx="6068018" cy="7178202"/>
          </a:xfrm>
          <a:prstGeom prst="rect">
            <a:avLst/>
          </a:prstGeom>
        </p:spPr>
        <p:txBody>
          <a:bodyPr anchor="t" rtlCol="false" tIns="0" lIns="0" bIns="0" rIns="0">
            <a:spAutoFit/>
          </a:bodyPr>
          <a:lstStyle/>
          <a:p>
            <a:pPr algn="l">
              <a:lnSpc>
                <a:spcPts val="4401"/>
              </a:lnSpc>
            </a:pPr>
            <a:r>
              <a:rPr lang="en-US" sz="3143" b="true">
                <a:solidFill>
                  <a:srgbClr val="FFFFFF"/>
                </a:solidFill>
                <a:latin typeface="DejaVu Serif Bold"/>
                <a:ea typeface="DejaVu Serif Bold"/>
                <a:cs typeface="DejaVu Serif Bold"/>
                <a:sym typeface="DejaVu Serif Bold"/>
              </a:rPr>
              <a:t>1) Çağatay Sinpari</a:t>
            </a:r>
          </a:p>
          <a:p>
            <a:pPr algn="l" marL="0" indent="0" lvl="0">
              <a:lnSpc>
                <a:spcPts val="4401"/>
              </a:lnSpc>
              <a:spcBef>
                <a:spcPct val="0"/>
              </a:spcBef>
            </a:pPr>
            <a:r>
              <a:rPr lang="en-US" b="true" sz="3143">
                <a:solidFill>
                  <a:srgbClr val="FFFFFF"/>
                </a:solidFill>
                <a:latin typeface="DejaVu Serif Bold"/>
                <a:ea typeface="DejaVu Serif Bold"/>
                <a:cs typeface="DejaVu Serif Bold"/>
                <a:sym typeface="DejaVu Serif Bold"/>
              </a:rPr>
              <a:t>11) </a:t>
            </a:r>
            <a:r>
              <a:rPr lang="en-US" b="true" sz="3143">
                <a:solidFill>
                  <a:srgbClr val="FFFFFF"/>
                </a:solidFill>
                <a:latin typeface="DejaVu Serif Bold"/>
                <a:ea typeface="DejaVu Serif Bold"/>
                <a:cs typeface="DejaVu Serif Bold"/>
                <a:sym typeface="DejaVu Serif Bold"/>
              </a:rPr>
              <a:t>Semih Gümüş</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21) Melik Fırat Çenber</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31) Hasan Sido</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41) Berat Erol</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51) Emin Töre</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61) Kadir Başer</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71) Ahmet Turan Doğan</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81) Merve Özberk</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91) Berçem Biçer</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101) Mahmut Dağaşan</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111) Ömer Gülnaroğlu</a:t>
            </a:r>
          </a:p>
          <a:p>
            <a:pPr algn="l" marL="0" indent="0" lvl="0">
              <a:lnSpc>
                <a:spcPts val="4401"/>
              </a:lnSpc>
              <a:spcBef>
                <a:spcPct val="0"/>
              </a:spcBef>
            </a:pPr>
            <a:r>
              <a:rPr lang="en-US" b="true" sz="3143" strike="noStrike" u="none">
                <a:solidFill>
                  <a:srgbClr val="FFFFFF"/>
                </a:solidFill>
                <a:latin typeface="DejaVu Serif Bold"/>
                <a:ea typeface="DejaVu Serif Bold"/>
                <a:cs typeface="DejaVu Serif Bold"/>
                <a:sym typeface="DejaVu Serif Bold"/>
              </a:rPr>
              <a:t>121) İbrahim Halil Yılmaz</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220277" y="1918538"/>
            <a:ext cx="17847447" cy="7339762"/>
          </a:xfrm>
          <a:custGeom>
            <a:avLst/>
            <a:gdLst/>
            <a:ahLst/>
            <a:cxnLst/>
            <a:rect r="r" b="b" t="t" l="l"/>
            <a:pathLst>
              <a:path h="7339762" w="17847447">
                <a:moveTo>
                  <a:pt x="0" y="0"/>
                </a:moveTo>
                <a:lnTo>
                  <a:pt x="17847446" y="0"/>
                </a:lnTo>
                <a:lnTo>
                  <a:pt x="17847446" y="7339762"/>
                </a:lnTo>
                <a:lnTo>
                  <a:pt x="0" y="7339762"/>
                </a:lnTo>
                <a:lnTo>
                  <a:pt x="0" y="0"/>
                </a:lnTo>
                <a:close/>
              </a:path>
            </a:pathLst>
          </a:custGeom>
          <a:blipFill>
            <a:blip r:embed="rId2"/>
            <a:stretch>
              <a:fillRect l="0" t="0" r="0" b="0"/>
            </a:stretch>
          </a:blipFill>
        </p:spPr>
      </p:sp>
      <p:sp>
        <p:nvSpPr>
          <p:cNvPr name="TextBox 3" id="3"/>
          <p:cNvSpPr txBox="true"/>
          <p:nvPr/>
        </p:nvSpPr>
        <p:spPr>
          <a:xfrm rot="0">
            <a:off x="1554796" y="634238"/>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GitHub’ımız</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819037" y="2086367"/>
            <a:ext cx="16649925" cy="7492466"/>
          </a:xfrm>
          <a:custGeom>
            <a:avLst/>
            <a:gdLst/>
            <a:ahLst/>
            <a:cxnLst/>
            <a:rect r="r" b="b" t="t" l="l"/>
            <a:pathLst>
              <a:path h="7492466" w="16649925">
                <a:moveTo>
                  <a:pt x="0" y="0"/>
                </a:moveTo>
                <a:lnTo>
                  <a:pt x="16649926" y="0"/>
                </a:lnTo>
                <a:lnTo>
                  <a:pt x="16649926" y="7492466"/>
                </a:lnTo>
                <a:lnTo>
                  <a:pt x="0" y="7492466"/>
                </a:lnTo>
                <a:lnTo>
                  <a:pt x="0" y="0"/>
                </a:lnTo>
                <a:close/>
              </a:path>
            </a:pathLst>
          </a:custGeom>
          <a:blipFill>
            <a:blip r:embed="rId2"/>
            <a:stretch>
              <a:fillRect l="0" t="0" r="0" b="0"/>
            </a:stretch>
          </a:blipFill>
        </p:spPr>
      </p:sp>
      <p:sp>
        <p:nvSpPr>
          <p:cNvPr name="TextBox 3" id="3"/>
          <p:cNvSpPr txBox="true"/>
          <p:nvPr/>
        </p:nvSpPr>
        <p:spPr>
          <a:xfrm rot="0">
            <a:off x="1554796" y="654812"/>
            <a:ext cx="15178408"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Trello ve İş Paketleri</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1448201" y="3590798"/>
            <a:ext cx="6963748" cy="5893900"/>
          </a:xfrm>
          <a:custGeom>
            <a:avLst/>
            <a:gdLst/>
            <a:ahLst/>
            <a:cxnLst/>
            <a:rect r="r" b="b" t="t" l="l"/>
            <a:pathLst>
              <a:path h="5893900" w="6963748">
                <a:moveTo>
                  <a:pt x="0" y="0"/>
                </a:moveTo>
                <a:lnTo>
                  <a:pt x="6963747" y="0"/>
                </a:lnTo>
                <a:lnTo>
                  <a:pt x="6963747" y="5893900"/>
                </a:lnTo>
                <a:lnTo>
                  <a:pt x="0" y="5893900"/>
                </a:lnTo>
                <a:lnTo>
                  <a:pt x="0" y="0"/>
                </a:lnTo>
                <a:close/>
              </a:path>
            </a:pathLst>
          </a:custGeom>
          <a:blipFill>
            <a:blip r:embed="rId2"/>
            <a:stretch>
              <a:fillRect l="0" t="-7266" r="0" b="-10885"/>
            </a:stretch>
          </a:blipFill>
        </p:spPr>
      </p:sp>
      <p:sp>
        <p:nvSpPr>
          <p:cNvPr name="TextBox 3" id="3"/>
          <p:cNvSpPr txBox="true"/>
          <p:nvPr/>
        </p:nvSpPr>
        <p:spPr>
          <a:xfrm rot="0">
            <a:off x="958709" y="393065"/>
            <a:ext cx="7942731" cy="2573940"/>
          </a:xfrm>
          <a:prstGeom prst="rect">
            <a:avLst/>
          </a:prstGeom>
        </p:spPr>
        <p:txBody>
          <a:bodyPr anchor="t" rtlCol="false" tIns="0" lIns="0" bIns="0" rIns="0">
            <a:spAutoFit/>
          </a:bodyPr>
          <a:lstStyle/>
          <a:p>
            <a:pPr algn="ctr" marL="0" indent="0" lvl="0">
              <a:lnSpc>
                <a:spcPts val="6894"/>
              </a:lnSpc>
              <a:spcBef>
                <a:spcPct val="0"/>
              </a:spcBef>
            </a:pPr>
            <a:r>
              <a:rPr lang="en-US" sz="4924">
                <a:solidFill>
                  <a:srgbClr val="FFFFFF"/>
                </a:solidFill>
                <a:latin typeface="Open Sauce"/>
                <a:ea typeface="Open Sauce"/>
                <a:cs typeface="Open Sauce"/>
                <a:sym typeface="Open Sauce"/>
              </a:rPr>
              <a:t>Anomali Senaryosu 1 - Zaman Kaydırma ile Enerji Maskelenmesi </a:t>
            </a:r>
          </a:p>
        </p:txBody>
      </p:sp>
      <p:sp>
        <p:nvSpPr>
          <p:cNvPr name="TextBox 4" id="4"/>
          <p:cNvSpPr txBox="true"/>
          <p:nvPr/>
        </p:nvSpPr>
        <p:spPr>
          <a:xfrm rot="0">
            <a:off x="9848321" y="421640"/>
            <a:ext cx="7410979" cy="9865360"/>
          </a:xfrm>
          <a:prstGeom prst="rect">
            <a:avLst/>
          </a:prstGeom>
        </p:spPr>
        <p:txBody>
          <a:bodyPr anchor="t" rtlCol="false" tIns="0" lIns="0" bIns="0" rIns="0">
            <a:spAutoFit/>
          </a:bodyPr>
          <a:lstStyle/>
          <a:p>
            <a:pPr algn="ctr" marL="0" indent="0" lvl="0">
              <a:lnSpc>
                <a:spcPts val="2940"/>
              </a:lnSpc>
              <a:spcBef>
                <a:spcPct val="0"/>
              </a:spcBef>
            </a:pPr>
            <a:r>
              <a:rPr lang="en-US" b="true" sz="2100" strike="noStrike" u="none">
                <a:solidFill>
                  <a:srgbClr val="FFFFFF"/>
                </a:solidFill>
                <a:latin typeface="DejaVu Serif Bold"/>
                <a:ea typeface="DejaVu Serif Bold"/>
                <a:cs typeface="DejaVu Serif Bold"/>
                <a:sym typeface="DejaVu Serif Bold"/>
              </a:rPr>
              <a:t>Bu anomali, şarj istasyonları (CP) ile Merkezi Yönetim Sistemi (CSMS) arasındaki OCPP iletişimi üzerinden iletilen MeterValues zaman damgası ve enerji değerlerinin manipüle edilmesine dayanır. OCPP, şarj istasyonları ve merkezi yönetim sistemi arasındaki temel haberleşme protokolü olduğundan, saldırgan MitM (ortadaki adam saldırısı) veya NTP spoofing yoluyla zaman bilgilerini veya ölçüm değerlerini değiştirerek yüksek tarifeli saatte çekilen enerjiyi düşük tarifeli zamana kaydırabilir veya tüketimi düşük gösterebilir; bu durum hatalı faturalandırma ve şebeke optimizasyonu hatalarına yol açar.</a:t>
            </a:r>
          </a:p>
          <a:p>
            <a:pPr algn="ctr" marL="0" indent="0" lvl="0">
              <a:lnSpc>
                <a:spcPts val="2940"/>
              </a:lnSpc>
              <a:spcBef>
                <a:spcPct val="0"/>
              </a:spcBef>
            </a:pPr>
          </a:p>
          <a:p>
            <a:pPr algn="ctr" marL="0" indent="0" lvl="0">
              <a:lnSpc>
                <a:spcPts val="2940"/>
              </a:lnSpc>
              <a:spcBef>
                <a:spcPct val="0"/>
              </a:spcBef>
            </a:pPr>
            <a:r>
              <a:rPr lang="en-US" b="true" sz="2100" strike="noStrike" u="none">
                <a:solidFill>
                  <a:srgbClr val="FFFFFF"/>
                </a:solidFill>
                <a:latin typeface="DejaVu Serif Bold"/>
                <a:ea typeface="DejaVu Serif Bold"/>
                <a:cs typeface="DejaVu Serif Bold"/>
                <a:sym typeface="DejaVu Serif Bold"/>
              </a:rPr>
              <a:t> Etki; finansal kayıp, şebeke yönetimi verilerinde bozulma ve kullanıcı güveninin zedelenmesidir. Tespit için şarj istasyonları ile merkezi yönetim sistemi arasındaki zaman farkı, enerji profili sapmaları ve tekrar eden işlem kayıtları izlenmelidir. Önerilen önlemler arasında Mutual TLS ile karşılıklı sertifika doğrulaması, OCPP 2.0.1’de SignedMeterValues kullanımı ve güvenli zaman protokolleri (NTS/GPS) ile çapraz doğrulama yer alır.</a:t>
            </a:r>
          </a:p>
          <a:p>
            <a:pPr algn="ctr" marL="0" indent="0" lvl="0">
              <a:lnSpc>
                <a:spcPts val="2940"/>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grpSp>
        <p:nvGrpSpPr>
          <p:cNvPr name="Group 2" id="2"/>
          <p:cNvGrpSpPr/>
          <p:nvPr/>
        </p:nvGrpSpPr>
        <p:grpSpPr>
          <a:xfrm rot="0">
            <a:off x="7970324" y="865514"/>
            <a:ext cx="9040494" cy="8555972"/>
            <a:chOff x="0" y="0"/>
            <a:chExt cx="12053992" cy="11407962"/>
          </a:xfrm>
        </p:grpSpPr>
        <p:sp>
          <p:nvSpPr>
            <p:cNvPr name="TextBox 3" id="3"/>
            <p:cNvSpPr txBox="true"/>
            <p:nvPr/>
          </p:nvSpPr>
          <p:spPr>
            <a:xfrm rot="0">
              <a:off x="0" y="1718036"/>
              <a:ext cx="10607073" cy="9689926"/>
            </a:xfrm>
            <a:prstGeom prst="rect">
              <a:avLst/>
            </a:prstGeom>
          </p:spPr>
          <p:txBody>
            <a:bodyPr anchor="t" rtlCol="false" tIns="0" lIns="0" bIns="0" rIns="0">
              <a:spAutoFit/>
            </a:bodyPr>
            <a:lstStyle/>
            <a:p>
              <a:pPr algn="l" marL="0" indent="0" lvl="0">
                <a:lnSpc>
                  <a:spcPts val="3425"/>
                </a:lnSpc>
              </a:pPr>
              <a:r>
                <a:rPr lang="en-US" sz="2635">
                  <a:solidFill>
                    <a:srgbClr val="FFFFFF"/>
                  </a:solidFill>
                  <a:latin typeface="Open Sauce"/>
                  <a:ea typeface="Open Sauce"/>
                  <a:cs typeface="Open Sauce"/>
                  <a:sym typeface="Open Sauce"/>
                </a:rPr>
                <a:t>Yetim Seans, şarj istasyonlarında fiş fiziksel olarak çıkarılmasına rağmen sistemin şarj seansını sonlandırmaması ve 'açık' olarak görmeye devam etmesi anomalisidir. Bu durum; müşteriye hatalı faturalama yapılmasına, istasyonun kilitli kalarak operasyonel verimliliği düşürmesine ve ekipman güvenliği risklerine yol açar. Tespiti, fişin çekilmesini takiben belirli bir sürede (ör. 30 sn) seansı sonlandıran "StopTx" mesajının gelmemesi gibi basit kurallarla yapılır. Temel nedenleri arasında ağ kopması, yazılım kilitlenmeleri ve sensör arızaları bulunur. Çözüm olarak, ağ kesintisinde seansın yerel olarak sonlandırılması (timeout), sensör verileriyle çapraz doğrulama yapılması ve iletişim hatalarına karşı dayanıklı mekanizmalar geliştirilmesi önerilmektedir.</a:t>
              </a:r>
            </a:p>
          </p:txBody>
        </p:sp>
        <p:sp>
          <p:nvSpPr>
            <p:cNvPr name="TextBox 4" id="4"/>
            <p:cNvSpPr txBox="true"/>
            <p:nvPr/>
          </p:nvSpPr>
          <p:spPr>
            <a:xfrm rot="0">
              <a:off x="0" y="-38100"/>
              <a:ext cx="12053992" cy="846667"/>
            </a:xfrm>
            <a:prstGeom prst="rect">
              <a:avLst/>
            </a:prstGeom>
          </p:spPr>
          <p:txBody>
            <a:bodyPr anchor="t" rtlCol="false" tIns="0" lIns="0" bIns="0" rIns="0">
              <a:spAutoFit/>
            </a:bodyPr>
            <a:lstStyle/>
            <a:p>
              <a:pPr algn="l" marL="0" indent="0" lvl="0">
                <a:lnSpc>
                  <a:spcPts val="5199"/>
                </a:lnSpc>
              </a:pPr>
              <a:r>
                <a:rPr lang="en-US" sz="3999">
                  <a:solidFill>
                    <a:srgbClr val="FFFFFF"/>
                  </a:solidFill>
                  <a:latin typeface="Open Sauce"/>
                  <a:ea typeface="Open Sauce"/>
                  <a:cs typeface="Open Sauce"/>
                  <a:sym typeface="Open Sauce"/>
                </a:rPr>
                <a:t>Yetim Seans</a:t>
              </a:r>
            </a:p>
          </p:txBody>
        </p:sp>
      </p:grpSp>
      <p:sp>
        <p:nvSpPr>
          <p:cNvPr name="Freeform 5" id="5"/>
          <p:cNvSpPr/>
          <p:nvPr/>
        </p:nvSpPr>
        <p:spPr>
          <a:xfrm flipH="false" flipV="false" rot="0">
            <a:off x="1567077" y="1608026"/>
            <a:ext cx="5039658" cy="7070949"/>
          </a:xfrm>
          <a:custGeom>
            <a:avLst/>
            <a:gdLst/>
            <a:ahLst/>
            <a:cxnLst/>
            <a:rect r="r" b="b" t="t" l="l"/>
            <a:pathLst>
              <a:path h="7070949" w="5039658">
                <a:moveTo>
                  <a:pt x="0" y="0"/>
                </a:moveTo>
                <a:lnTo>
                  <a:pt x="5039658" y="0"/>
                </a:lnTo>
                <a:lnTo>
                  <a:pt x="5039658" y="7070948"/>
                </a:lnTo>
                <a:lnTo>
                  <a:pt x="0" y="70709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358790" y="1379971"/>
            <a:ext cx="8502142" cy="8502142"/>
          </a:xfrm>
          <a:custGeom>
            <a:avLst/>
            <a:gdLst/>
            <a:ahLst/>
            <a:cxnLst/>
            <a:rect r="r" b="b" t="t" l="l"/>
            <a:pathLst>
              <a:path h="8502142" w="8502142">
                <a:moveTo>
                  <a:pt x="0" y="0"/>
                </a:moveTo>
                <a:lnTo>
                  <a:pt x="8502142" y="0"/>
                </a:lnTo>
                <a:lnTo>
                  <a:pt x="8502142" y="8502142"/>
                </a:lnTo>
                <a:lnTo>
                  <a:pt x="0" y="8502142"/>
                </a:lnTo>
                <a:lnTo>
                  <a:pt x="0" y="0"/>
                </a:lnTo>
                <a:close/>
              </a:path>
            </a:pathLst>
          </a:custGeom>
          <a:blipFill>
            <a:blip r:embed="rId3"/>
            <a:stretch>
              <a:fillRect l="0" t="0" r="0" b="0"/>
            </a:stretch>
          </a:blipFill>
        </p:spPr>
      </p:sp>
      <p:sp>
        <p:nvSpPr>
          <p:cNvPr name="TextBox 3" id="3"/>
          <p:cNvSpPr txBox="true"/>
          <p:nvPr/>
        </p:nvSpPr>
        <p:spPr>
          <a:xfrm rot="0">
            <a:off x="4825833" y="222072"/>
            <a:ext cx="7415011" cy="962660"/>
          </a:xfrm>
          <a:prstGeom prst="rect">
            <a:avLst/>
          </a:prstGeom>
        </p:spPr>
        <p:txBody>
          <a:bodyPr anchor="t" rtlCol="false" tIns="0" lIns="0" bIns="0" rIns="0">
            <a:spAutoFit/>
          </a:bodyPr>
          <a:lstStyle/>
          <a:p>
            <a:pPr algn="ctr" marL="0" indent="0" lvl="0">
              <a:lnSpc>
                <a:spcPts val="7839"/>
              </a:lnSpc>
              <a:spcBef>
                <a:spcPct val="0"/>
              </a:spcBef>
            </a:pPr>
            <a:r>
              <a:rPr lang="en-US" sz="5600">
                <a:solidFill>
                  <a:srgbClr val="FFFFFF"/>
                </a:solidFill>
                <a:latin typeface="Open Sauce"/>
                <a:ea typeface="Open Sauce"/>
                <a:cs typeface="Open Sauce"/>
                <a:sym typeface="Open Sauce"/>
              </a:rPr>
              <a:t>TERMAL YANILMA</a:t>
            </a:r>
          </a:p>
        </p:txBody>
      </p:sp>
      <p:sp>
        <p:nvSpPr>
          <p:cNvPr name="TextBox 4" id="4"/>
          <p:cNvSpPr txBox="true"/>
          <p:nvPr/>
        </p:nvSpPr>
        <p:spPr>
          <a:xfrm rot="0">
            <a:off x="9449770" y="1127582"/>
            <a:ext cx="8612569" cy="8923181"/>
          </a:xfrm>
          <a:prstGeom prst="rect">
            <a:avLst/>
          </a:prstGeom>
        </p:spPr>
        <p:txBody>
          <a:bodyPr anchor="t" rtlCol="false" tIns="0" lIns="0" bIns="0" rIns="0">
            <a:spAutoFit/>
          </a:bodyPr>
          <a:lstStyle/>
          <a:p>
            <a:pPr algn="ctr">
              <a:lnSpc>
                <a:spcPts val="3743"/>
              </a:lnSpc>
              <a:spcBef>
                <a:spcPct val="0"/>
              </a:spcBef>
            </a:pPr>
            <a:r>
              <a:rPr lang="en-US" b="true" sz="2673">
                <a:solidFill>
                  <a:srgbClr val="FFFFFF"/>
                </a:solidFill>
                <a:latin typeface="Canva Sans Bold"/>
                <a:ea typeface="Canva Sans Bold"/>
                <a:cs typeface="Canva Sans Bold"/>
                <a:sym typeface="Canva Sans Bold"/>
              </a:rPr>
              <a:t>Bu saldırı, şarj istasyonu (CP) ile Merkezi Yönetim Sistemi (CSMS) arasındaki temel iletişim protokolü olan OCPP üzerinden iletilen zaman damgası ve enerji sayacı değerlerinin değiştirilmesine dayanır. Saldırgan, araya girerek (MitM) veya zaman protokollerini (NTP) kandırarak, yüksek tarifeli saatte çekilen enerjiyi düşük tarifeli bir zamana kaydırabilir veya tüketimi olduğundan daha az gösterebilir. Bunun doğrudan etkisi, işletmecinin finansal kayıp yaşaması ve kullanıcıların hatalı faturalandırılmasıdır. Ayrıca, şebeke yönetiminin temel verileri bozulduğu için şebeke optimizasyonu hataları ortaya çıkar. Bu anomaliden korunmak için, istasyonlar ve yönetim sistemi arasında Mutual TLS ile karşılıklı sertifika doğrulaması yapılmalı, sayaç verisinin güvenilirliğini sağlamak için SignedMeterValues kullanılmalı ve sistem saati, harici güvenilir zaman protokolleriyle (NTS/GPS) sürekli çapraz doğrulanmalıdır.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1C2B"/>
        </a:solidFill>
      </p:bgPr>
    </p:bg>
    <p:spTree>
      <p:nvGrpSpPr>
        <p:cNvPr id="1" name=""/>
        <p:cNvGrpSpPr/>
        <p:nvPr/>
      </p:nvGrpSpPr>
      <p:grpSpPr>
        <a:xfrm>
          <a:off x="0" y="0"/>
          <a:ext cx="0" cy="0"/>
          <a:chOff x="0" y="0"/>
          <a:chExt cx="0" cy="0"/>
        </a:xfrm>
      </p:grpSpPr>
      <p:sp>
        <p:nvSpPr>
          <p:cNvPr name="Freeform 2" id="2"/>
          <p:cNvSpPr/>
          <p:nvPr/>
        </p:nvSpPr>
        <p:spPr>
          <a:xfrm flipH="false" flipV="false" rot="0">
            <a:off x="171547" y="1524000"/>
            <a:ext cx="5996402" cy="5270880"/>
          </a:xfrm>
          <a:custGeom>
            <a:avLst/>
            <a:gdLst/>
            <a:ahLst/>
            <a:cxnLst/>
            <a:rect r="r" b="b" t="t" l="l"/>
            <a:pathLst>
              <a:path h="5270880" w="5996402">
                <a:moveTo>
                  <a:pt x="0" y="0"/>
                </a:moveTo>
                <a:lnTo>
                  <a:pt x="5996402" y="0"/>
                </a:lnTo>
                <a:lnTo>
                  <a:pt x="5996402" y="5270880"/>
                </a:lnTo>
                <a:lnTo>
                  <a:pt x="0" y="5270880"/>
                </a:lnTo>
                <a:lnTo>
                  <a:pt x="0" y="0"/>
                </a:lnTo>
                <a:close/>
              </a:path>
            </a:pathLst>
          </a:custGeom>
          <a:blipFill>
            <a:blip r:embed="rId2"/>
            <a:stretch>
              <a:fillRect l="-3290" t="-12301" r="-3290" b="-8950"/>
            </a:stretch>
          </a:blipFill>
        </p:spPr>
      </p:sp>
      <p:sp>
        <p:nvSpPr>
          <p:cNvPr name="TextBox 3" id="3"/>
          <p:cNvSpPr txBox="true"/>
          <p:nvPr/>
        </p:nvSpPr>
        <p:spPr>
          <a:xfrm rot="0">
            <a:off x="1554796" y="490220"/>
            <a:ext cx="15704504" cy="1953260"/>
          </a:xfrm>
          <a:prstGeom prst="rect">
            <a:avLst/>
          </a:prstGeom>
        </p:spPr>
        <p:txBody>
          <a:bodyPr anchor="t" rtlCol="false" tIns="0" lIns="0" bIns="0" rIns="0">
            <a:spAutoFit/>
          </a:bodyPr>
          <a:lstStyle/>
          <a:p>
            <a:pPr algn="ctr">
              <a:lnSpc>
                <a:spcPts val="7840"/>
              </a:lnSpc>
            </a:pPr>
            <a:r>
              <a:rPr lang="en-US" sz="5600">
                <a:solidFill>
                  <a:srgbClr val="FFFFFF"/>
                </a:solidFill>
                <a:latin typeface="Open Sauce"/>
                <a:ea typeface="Open Sauce"/>
                <a:cs typeface="Open Sauce"/>
                <a:sym typeface="Open Sauce"/>
              </a:rPr>
              <a:t>Hayalet Akım Çekme (Phantom Current Draw)</a:t>
            </a:r>
          </a:p>
          <a:p>
            <a:pPr algn="ctr" marL="0" indent="0" lvl="0">
              <a:lnSpc>
                <a:spcPts val="7839"/>
              </a:lnSpc>
              <a:spcBef>
                <a:spcPct val="0"/>
              </a:spcBef>
            </a:pPr>
          </a:p>
        </p:txBody>
      </p:sp>
      <p:sp>
        <p:nvSpPr>
          <p:cNvPr name="TextBox 4" id="4"/>
          <p:cNvSpPr txBox="true"/>
          <p:nvPr/>
        </p:nvSpPr>
        <p:spPr>
          <a:xfrm rot="0">
            <a:off x="6409475" y="1495425"/>
            <a:ext cx="6664719" cy="9883571"/>
          </a:xfrm>
          <a:prstGeom prst="rect">
            <a:avLst/>
          </a:prstGeom>
        </p:spPr>
        <p:txBody>
          <a:bodyPr anchor="t" rtlCol="false" tIns="0" lIns="0" bIns="0" rIns="0">
            <a:spAutoFit/>
          </a:bodyPr>
          <a:lstStyle/>
          <a:p>
            <a:pPr algn="just">
              <a:lnSpc>
                <a:spcPts val="1926"/>
              </a:lnSpc>
              <a:spcBef>
                <a:spcPct val="0"/>
              </a:spcBef>
            </a:pPr>
            <a:r>
              <a:rPr lang="en-US" b="true" sz="1375">
                <a:solidFill>
                  <a:srgbClr val="FFFFFF"/>
                </a:solidFill>
                <a:latin typeface="Canva Sans Bold"/>
                <a:ea typeface="Canva Sans Bold"/>
                <a:cs typeface="Canva Sans Bold"/>
                <a:sym typeface="Canva Sans Bold"/>
              </a:rPr>
              <a:t> </a:t>
            </a:r>
            <a:r>
              <a:rPr lang="en-US" b="true" sz="1375">
                <a:solidFill>
                  <a:srgbClr val="FFFFFF"/>
                </a:solidFill>
                <a:latin typeface="Canva Sans Bold"/>
                <a:ea typeface="Canva Sans Bold"/>
                <a:cs typeface="Canva Sans Bold"/>
                <a:sym typeface="Canva Sans Bold"/>
              </a:rPr>
              <a:t>Anomali Özeti</a:t>
            </a:r>
          </a:p>
          <a:p>
            <a:pPr algn="just">
              <a:lnSpc>
                <a:spcPts val="1926"/>
              </a:lnSpc>
              <a:spcBef>
                <a:spcPct val="0"/>
              </a:spcBef>
            </a:pPr>
            <a:r>
              <a:rPr lang="en-US" b="true" sz="1375">
                <a:solidFill>
                  <a:srgbClr val="FFFFFF"/>
                </a:solidFill>
                <a:latin typeface="Canva Sans Bold"/>
                <a:ea typeface="Canva Sans Bold"/>
                <a:cs typeface="Canva Sans Bold"/>
                <a:sym typeface="Canva Sans Bold"/>
              </a:rPr>
              <a:t>Şarj işlemi durdurulmuş görünmesine rağmen sayaç (meter_total_kWh), düşük fakat tutarlı bir şekilde artmaya devam etmektedir. Bu durum CAN-Bus manipülasyonu, yazılım hatası veya donanımsal arıza nedeniyle oluşabilir.</a:t>
            </a:r>
          </a:p>
          <a:p>
            <a:pPr algn="l">
              <a:lnSpc>
                <a:spcPts val="1926"/>
              </a:lnSpc>
              <a:spcBef>
                <a:spcPct val="0"/>
              </a:spcBef>
            </a:pPr>
            <a:r>
              <a:rPr lang="en-US" b="true" sz="1375">
                <a:solidFill>
                  <a:srgbClr val="FFFFFF"/>
                </a:solidFill>
                <a:latin typeface="Canva Sans Bold"/>
                <a:ea typeface="Canva Sans Bold"/>
                <a:cs typeface="Canva Sans Bold"/>
                <a:sym typeface="Canva Sans Bold"/>
              </a:rPr>
              <a:t> </a:t>
            </a:r>
            <a:r>
              <a:rPr lang="en-US" b="true" sz="1375">
                <a:solidFill>
                  <a:srgbClr val="FFFFFF"/>
                </a:solidFill>
                <a:latin typeface="Canva Sans Bold"/>
                <a:ea typeface="Canva Sans Bold"/>
                <a:cs typeface="Canva Sans Bold"/>
                <a:sym typeface="Canva Sans Bold"/>
              </a:rPr>
              <a:t>Normal Akış (Beklenen)</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StopTransaction sonrası session_active = false olur.</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plug_state = false olur.</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Sayaç artmayı bırakmalı veya sadece idle tüketim kadar artmalıdır.</a:t>
            </a:r>
          </a:p>
          <a:p>
            <a:pPr algn="l">
              <a:lnSpc>
                <a:spcPts val="1926"/>
              </a:lnSpc>
              <a:spcBef>
                <a:spcPct val="0"/>
              </a:spcBef>
            </a:pPr>
            <a:r>
              <a:rPr lang="en-US" b="true" sz="1375">
                <a:solidFill>
                  <a:srgbClr val="FFFFFF"/>
                </a:solidFill>
                <a:latin typeface="Canva Sans Bold"/>
                <a:ea typeface="Canva Sans Bold"/>
                <a:cs typeface="Canva Sans Bold"/>
                <a:sym typeface="Canva Sans Bold"/>
              </a:rPr>
              <a:t>Gözlemlenen Anomali</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plug_state: false</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session_active: false</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Buna rağmen sayaç her periyodik ölçümde ~0.01 kWh artmaya devam ediyor.</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Artış, normal idle tüketiminin 3σ üstünde.</a:t>
            </a:r>
          </a:p>
          <a:p>
            <a:pPr algn="l">
              <a:lnSpc>
                <a:spcPts val="1926"/>
              </a:lnSpc>
              <a:spcBef>
                <a:spcPct val="0"/>
              </a:spcBef>
            </a:pPr>
            <a:r>
              <a:rPr lang="en-US" b="true" sz="1375">
                <a:solidFill>
                  <a:srgbClr val="FFFFFF"/>
                </a:solidFill>
                <a:latin typeface="Canva Sans Bold"/>
                <a:ea typeface="Canva Sans Bold"/>
                <a:cs typeface="Canva Sans Bold"/>
                <a:sym typeface="Canva Sans Bold"/>
              </a:rPr>
              <a:t>İ</a:t>
            </a:r>
            <a:r>
              <a:rPr lang="en-US" b="true" sz="1375">
                <a:solidFill>
                  <a:srgbClr val="FFFFFF"/>
                </a:solidFill>
                <a:latin typeface="Canva Sans Bold"/>
                <a:ea typeface="Canva Sans Bold"/>
                <a:cs typeface="Canva Sans Bold"/>
                <a:sym typeface="Canva Sans Bold"/>
              </a:rPr>
              <a:t>ncelenen Alanlar</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plug_state</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status</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session_active</a:t>
            </a:r>
          </a:p>
          <a:p>
            <a:pPr algn="l" marL="297061" indent="-148531" lvl="1">
              <a:lnSpc>
                <a:spcPts val="1926"/>
              </a:lnSpc>
              <a:spcBef>
                <a:spcPct val="0"/>
              </a:spcBef>
              <a:buFont typeface="Arial"/>
              <a:buChar char="•"/>
            </a:pPr>
            <a:r>
              <a:rPr lang="en-US" b="true" sz="1375">
                <a:solidFill>
                  <a:srgbClr val="FFFFFF"/>
                </a:solidFill>
                <a:latin typeface="Canva Sans Bold"/>
                <a:ea typeface="Canva Sans Bold"/>
                <a:cs typeface="Canva Sans Bold"/>
                <a:sym typeface="Canva Sans Bold"/>
              </a:rPr>
              <a:t>meter_total_kWh</a:t>
            </a:r>
          </a:p>
          <a:p>
            <a:pPr algn="l" marL="279722" indent="-139861" lvl="1">
              <a:lnSpc>
                <a:spcPts val="1813"/>
              </a:lnSpc>
              <a:spcBef>
                <a:spcPct val="0"/>
              </a:spcBef>
              <a:buFont typeface="Arial"/>
              <a:buChar char="•"/>
            </a:pPr>
            <a:r>
              <a:rPr lang="en-US" b="true" sz="1295">
                <a:solidFill>
                  <a:srgbClr val="FFFFFF"/>
                </a:solidFill>
                <a:latin typeface="Canva Sans Bold"/>
                <a:ea typeface="Canva Sans Bold"/>
                <a:cs typeface="Canva Sans Bold"/>
                <a:sym typeface="Canva Sans Bold"/>
              </a:rPr>
              <a:t>timestamp</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Tespit Kuralları</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 Kural-1 (IF/THEN)</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  Eğer plug_state=false ve sayaç artışı idle eşiğinden yüksekse → ALARM</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Kural-2 (AI/ML)</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  Zaman serisi değişim hızı model eşiğini aşarsa → ALARM</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 Kural-3 (Müdahale)</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  Alarm 5 dakika sürerse → Otomatik müdahale (RemoteStop + karantina)</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Etki Analizi</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Finansal kayıp (enerji hırsızlığı / yanlış faturalandırma)</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Müşteri güveni kaybı</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Donanım zarar riski</a:t>
            </a:r>
          </a:p>
          <a:p>
            <a:pPr algn="l">
              <a:lnSpc>
                <a:spcPts val="1931"/>
              </a:lnSpc>
              <a:spcBef>
                <a:spcPct val="0"/>
              </a:spcBef>
            </a:pPr>
            <a:r>
              <a:rPr lang="en-US" b="true" sz="1379">
                <a:solidFill>
                  <a:srgbClr val="FFFFFF"/>
                </a:solidFill>
                <a:latin typeface="Canva Sans Bold"/>
                <a:ea typeface="Canva Sans Bold"/>
                <a:cs typeface="Canva Sans Bold"/>
                <a:sym typeface="Canva Sans Bold"/>
              </a:rPr>
              <a:t>Olası Nedenler</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CAN-Bus mesaj enjeksiyonu</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Yazılım State Machine hatası</a:t>
            </a:r>
          </a:p>
          <a:p>
            <a:pPr algn="l" marL="297791" indent="-148896" lvl="1">
              <a:lnSpc>
                <a:spcPts val="1931"/>
              </a:lnSpc>
              <a:spcBef>
                <a:spcPct val="0"/>
              </a:spcBef>
              <a:buFont typeface="Arial"/>
              <a:buChar char="•"/>
            </a:pPr>
            <a:r>
              <a:rPr lang="en-US" b="true" sz="1379">
                <a:solidFill>
                  <a:srgbClr val="FFFFFF"/>
                </a:solidFill>
                <a:latin typeface="Canva Sans Bold"/>
                <a:ea typeface="Canva Sans Bold"/>
                <a:cs typeface="Canva Sans Bold"/>
                <a:sym typeface="Canva Sans Bold"/>
              </a:rPr>
              <a:t>Sayaç donanım arızası</a:t>
            </a:r>
          </a:p>
          <a:p>
            <a:pPr algn="l">
              <a:lnSpc>
                <a:spcPts val="1931"/>
              </a:lnSpc>
              <a:spcBef>
                <a:spcPct val="0"/>
              </a:spcBef>
            </a:pPr>
          </a:p>
          <a:p>
            <a:pPr algn="l">
              <a:lnSpc>
                <a:spcPts val="2646"/>
              </a:lnSpc>
              <a:spcBef>
                <a:spcPct val="0"/>
              </a:spcBef>
            </a:pPr>
          </a:p>
          <a:p>
            <a:pPr algn="l">
              <a:lnSpc>
                <a:spcPts val="2646"/>
              </a:lnSpc>
              <a:spcBef>
                <a:spcPct val="0"/>
              </a:spcBef>
            </a:pPr>
          </a:p>
          <a:p>
            <a:pPr algn="ctr">
              <a:lnSpc>
                <a:spcPts val="2646"/>
              </a:lnSpc>
              <a:spcBef>
                <a:spcPct val="0"/>
              </a:spcBef>
            </a:pPr>
          </a:p>
          <a:p>
            <a:pPr algn="ctr">
              <a:lnSpc>
                <a:spcPts val="2646"/>
              </a:lnSpc>
              <a:spcBef>
                <a:spcPct val="0"/>
              </a:spcBef>
            </a:pPr>
          </a:p>
        </p:txBody>
      </p:sp>
      <p:sp>
        <p:nvSpPr>
          <p:cNvPr name="TextBox 5" id="5"/>
          <p:cNvSpPr txBox="true"/>
          <p:nvPr/>
        </p:nvSpPr>
        <p:spPr>
          <a:xfrm rot="0">
            <a:off x="13658814" y="1495425"/>
            <a:ext cx="3772033" cy="3846088"/>
          </a:xfrm>
          <a:prstGeom prst="rect">
            <a:avLst/>
          </a:prstGeom>
        </p:spPr>
        <p:txBody>
          <a:bodyPr anchor="t" rtlCol="false" tIns="0" lIns="0" bIns="0" rIns="0">
            <a:spAutoFit/>
          </a:bodyPr>
          <a:lstStyle/>
          <a:p>
            <a:pPr algn="l">
              <a:lnSpc>
                <a:spcPts val="1925"/>
              </a:lnSpc>
            </a:pPr>
            <a:r>
              <a:rPr lang="en-US" sz="1375" b="true">
                <a:solidFill>
                  <a:srgbClr val="FFFFFF"/>
                </a:solidFill>
                <a:latin typeface="Canva Sans Bold"/>
                <a:ea typeface="Canva Sans Bold"/>
                <a:cs typeface="Canva Sans Bold"/>
                <a:sym typeface="Canva Sans Bold"/>
              </a:rPr>
              <a:t>Test Senaryoları</a:t>
            </a:r>
          </a:p>
          <a:p>
            <a:pPr algn="l" marL="296971" indent="-148485" lvl="1">
              <a:lnSpc>
                <a:spcPts val="1925"/>
              </a:lnSpc>
              <a:buFont typeface="Arial"/>
              <a:buChar char="•"/>
            </a:pPr>
            <a:r>
              <a:rPr lang="en-US" b="true" sz="1375">
                <a:solidFill>
                  <a:srgbClr val="FFFFFF"/>
                </a:solidFill>
                <a:latin typeface="Canva Sans Bold"/>
                <a:ea typeface="Canva Sans Bold"/>
                <a:cs typeface="Canva Sans Bold"/>
                <a:sym typeface="Canva Sans Bold"/>
              </a:rPr>
              <a:t>S1: Sahte CAN mesaj enjeksiyonu → AI alarmı</a:t>
            </a:r>
          </a:p>
          <a:p>
            <a:pPr algn="l" marL="296971" indent="-148485" lvl="1">
              <a:lnSpc>
                <a:spcPts val="1925"/>
              </a:lnSpc>
              <a:buFont typeface="Arial"/>
              <a:buChar char="•"/>
            </a:pPr>
            <a:r>
              <a:rPr lang="en-US" b="true" sz="1375">
                <a:solidFill>
                  <a:srgbClr val="FFFFFF"/>
                </a:solidFill>
                <a:latin typeface="Canva Sans Bold"/>
                <a:ea typeface="Canva Sans Bold"/>
                <a:cs typeface="Canva Sans Bold"/>
                <a:sym typeface="Canva Sans Bold"/>
              </a:rPr>
              <a:t>S2: Donanım arızası simülasyonu → IF alarmı</a:t>
            </a:r>
          </a:p>
          <a:p>
            <a:pPr algn="l" marL="296971" indent="-148485" lvl="1">
              <a:lnSpc>
                <a:spcPts val="1925"/>
              </a:lnSpc>
              <a:buFont typeface="Arial"/>
              <a:buChar char="•"/>
            </a:pPr>
            <a:r>
              <a:rPr lang="en-US" b="true" sz="1375">
                <a:solidFill>
                  <a:srgbClr val="FFFFFF"/>
                </a:solidFill>
                <a:latin typeface="Canva Sans Bold"/>
                <a:ea typeface="Canva Sans Bold"/>
                <a:cs typeface="Canva Sans Bold"/>
                <a:sym typeface="Canva Sans Bold"/>
              </a:rPr>
              <a:t>S3: Normal idle testi → Alarm olmamalı</a:t>
            </a:r>
          </a:p>
          <a:p>
            <a:pPr algn="l">
              <a:lnSpc>
                <a:spcPts val="1925"/>
              </a:lnSpc>
              <a:spcBef>
                <a:spcPct val="0"/>
              </a:spcBef>
            </a:pPr>
            <a:r>
              <a:rPr lang="en-US" b="true" sz="1375">
                <a:solidFill>
                  <a:srgbClr val="FFFFFF"/>
                </a:solidFill>
                <a:latin typeface="Canva Sans Bold"/>
                <a:ea typeface="Canva Sans Bold"/>
                <a:cs typeface="Canva Sans Bold"/>
                <a:sym typeface="Canva Sans Bold"/>
              </a:rPr>
              <a:t>Baş</a:t>
            </a:r>
            <a:r>
              <a:rPr lang="en-US" b="true" sz="1375">
                <a:solidFill>
                  <a:srgbClr val="FFFFFF"/>
                </a:solidFill>
                <a:latin typeface="Canva Sans Bold"/>
                <a:ea typeface="Canva Sans Bold"/>
                <a:cs typeface="Canva Sans Bold"/>
                <a:sym typeface="Canva Sans Bold"/>
              </a:rPr>
              <a:t>arı Metrikleri</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Tespit oranı: %95+</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Yanlış alarm: %2-</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Alarm gecikmesi: ≤ 5 saniye</a:t>
            </a:r>
          </a:p>
          <a:p>
            <a:pPr algn="l">
              <a:lnSpc>
                <a:spcPts val="1925"/>
              </a:lnSpc>
              <a:spcBef>
                <a:spcPct val="0"/>
              </a:spcBef>
            </a:pPr>
            <a:r>
              <a:rPr lang="en-US" b="true" sz="1375">
                <a:solidFill>
                  <a:srgbClr val="FFFFFF"/>
                </a:solidFill>
                <a:latin typeface="Canva Sans Bold"/>
                <a:ea typeface="Canva Sans Bold"/>
                <a:cs typeface="Canva Sans Bold"/>
                <a:sym typeface="Canva Sans Bold"/>
              </a:rPr>
              <a:t>Risk Azaltma Önerileri</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Blokzincir tabanlı mesaj bütünlüğü</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Gelişmiş AI zaman serisi modeli</a:t>
            </a:r>
          </a:p>
          <a:p>
            <a:pPr algn="l" marL="296971" indent="-148485" lvl="1">
              <a:lnSpc>
                <a:spcPts val="1925"/>
              </a:lnSpc>
              <a:spcBef>
                <a:spcPct val="0"/>
              </a:spcBef>
              <a:buFont typeface="Arial"/>
              <a:buChar char="•"/>
            </a:pPr>
            <a:r>
              <a:rPr lang="en-US" b="true" sz="1375">
                <a:solidFill>
                  <a:srgbClr val="FFFFFF"/>
                </a:solidFill>
                <a:latin typeface="Canva Sans Bold"/>
                <a:ea typeface="Canva Sans Bold"/>
                <a:cs typeface="Canva Sans Bold"/>
                <a:sym typeface="Canva Sans Bold"/>
              </a:rPr>
              <a:t>Otomatik müdahale mekanizması</a:t>
            </a:r>
          </a:p>
          <a:p>
            <a:pPr algn="ctr">
              <a:lnSpc>
                <a:spcPts val="3851"/>
              </a:lnSpc>
              <a:spcBef>
                <a:spcPct val="0"/>
              </a:spcBef>
            </a:pPr>
          </a:p>
        </p:txBody>
      </p:sp>
      <p:sp>
        <p:nvSpPr>
          <p:cNvPr name="TextBox 6" id="6"/>
          <p:cNvSpPr txBox="true"/>
          <p:nvPr/>
        </p:nvSpPr>
        <p:spPr>
          <a:xfrm rot="0">
            <a:off x="1683456" y="109220"/>
            <a:ext cx="5481666" cy="495300"/>
          </a:xfrm>
          <a:prstGeom prst="rect">
            <a:avLst/>
          </a:prstGeom>
        </p:spPr>
        <p:txBody>
          <a:bodyPr anchor="t" rtlCol="false" tIns="0" lIns="0" bIns="0" rIns="0">
            <a:spAutoFit/>
          </a:bodyPr>
          <a:lstStyle/>
          <a:p>
            <a:pPr algn="l">
              <a:lnSpc>
                <a:spcPts val="4199"/>
              </a:lnSpc>
              <a:spcBef>
                <a:spcPct val="0"/>
              </a:spcBef>
            </a:pPr>
            <a:r>
              <a:rPr lang="en-US" b="true" sz="2999">
                <a:solidFill>
                  <a:srgbClr val="FFFFFF"/>
                </a:solidFill>
                <a:latin typeface="Canva Sans Bold"/>
                <a:ea typeface="Canva Sans Bold"/>
                <a:cs typeface="Canva Sans Bold"/>
                <a:sym typeface="Canva Sans Bold"/>
              </a:rPr>
              <a:t>ANOMALİ SENARYOSU 4</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191C2B"/>
        </a:solidFill>
      </p:bgPr>
    </p:bg>
    <p:spTree>
      <p:nvGrpSpPr>
        <p:cNvPr id="1" name=""/>
        <p:cNvGrpSpPr/>
        <p:nvPr/>
      </p:nvGrpSpPr>
      <p:grpSpPr>
        <a:xfrm>
          <a:off x="0" y="0"/>
          <a:ext cx="0" cy="0"/>
          <a:chOff x="0" y="0"/>
          <a:chExt cx="0" cy="0"/>
        </a:xfrm>
      </p:grpSpPr>
      <p:sp>
        <p:nvSpPr>
          <p:cNvPr name="TextBox 2" id="2"/>
          <p:cNvSpPr txBox="true"/>
          <p:nvPr/>
        </p:nvSpPr>
        <p:spPr>
          <a:xfrm rot="0">
            <a:off x="6459430" y="87630"/>
            <a:ext cx="9384745" cy="941070"/>
          </a:xfrm>
          <a:prstGeom prst="rect">
            <a:avLst/>
          </a:prstGeom>
        </p:spPr>
        <p:txBody>
          <a:bodyPr anchor="t" rtlCol="false" tIns="0" lIns="0" bIns="0" rIns="0">
            <a:spAutoFit/>
          </a:bodyPr>
          <a:lstStyle/>
          <a:p>
            <a:pPr algn="ctr">
              <a:lnSpc>
                <a:spcPts val="3779"/>
              </a:lnSpc>
            </a:pPr>
            <a:r>
              <a:rPr lang="en-US" b="true" sz="2699">
                <a:solidFill>
                  <a:srgbClr val="FFFFFF"/>
                </a:solidFill>
                <a:latin typeface="Canva Sans Bold"/>
                <a:ea typeface="Canva Sans Bold"/>
                <a:cs typeface="Canva Sans Bold"/>
                <a:sym typeface="Canva Sans Bold"/>
              </a:rPr>
              <a:t> Oturum Çalma (Session Hijacking) </a:t>
            </a:r>
          </a:p>
          <a:p>
            <a:pPr algn="ctr">
              <a:lnSpc>
                <a:spcPts val="3779"/>
              </a:lnSpc>
            </a:pPr>
            <a:r>
              <a:rPr lang="en-US" b="true" sz="2699">
                <a:solidFill>
                  <a:srgbClr val="FFFFFF"/>
                </a:solidFill>
                <a:latin typeface="Canva Sans Bold"/>
                <a:ea typeface="Canva Sans Bold"/>
                <a:cs typeface="Canva Sans Bold"/>
                <a:sym typeface="Canva Sans Bold"/>
              </a:rPr>
              <a:t>Yetkisiz Kullanıcının Mevcut Şarj Oturumunu Devralması</a:t>
            </a:r>
          </a:p>
        </p:txBody>
      </p:sp>
      <p:sp>
        <p:nvSpPr>
          <p:cNvPr name="TextBox 3" id="3"/>
          <p:cNvSpPr txBox="true"/>
          <p:nvPr/>
        </p:nvSpPr>
        <p:spPr>
          <a:xfrm rot="0">
            <a:off x="0" y="1524635"/>
            <a:ext cx="18219301" cy="753745"/>
          </a:xfrm>
          <a:prstGeom prst="rect">
            <a:avLst/>
          </a:prstGeom>
        </p:spPr>
        <p:txBody>
          <a:bodyPr anchor="t" rtlCol="false" tIns="0" lIns="0" bIns="0" rIns="0">
            <a:spAutoFit/>
          </a:bodyPr>
          <a:lstStyle/>
          <a:p>
            <a:pPr algn="just" marL="474981" indent="-237491" lvl="1">
              <a:lnSpc>
                <a:spcPts val="3080"/>
              </a:lnSpc>
              <a:buFont typeface="Arial"/>
              <a:buChar char="•"/>
            </a:pPr>
            <a:r>
              <a:rPr lang="en-US" sz="2200">
                <a:solidFill>
                  <a:srgbClr val="FFFFFF"/>
                </a:solidFill>
                <a:latin typeface="Open Sauce"/>
                <a:ea typeface="Open Sauce"/>
                <a:cs typeface="Open Sauce"/>
                <a:sym typeface="Open Sauce"/>
              </a:rPr>
              <a:t>Oturum ele geçirilmesinin etkilerini (kullanıcı şarj hakkını kaybeder, hatalı faturalandırma, log tutarsızlıkları) incelemek ve alınabilecek </a:t>
            </a:r>
          </a:p>
          <a:p>
            <a:pPr algn="just" marL="474981" indent="-237491" lvl="1">
              <a:lnSpc>
                <a:spcPts val="3080"/>
              </a:lnSpc>
              <a:buFont typeface="Arial"/>
              <a:buChar char="•"/>
            </a:pPr>
            <a:r>
              <a:rPr lang="en-US" sz="2200">
                <a:solidFill>
                  <a:srgbClr val="FFFFFF"/>
                </a:solidFill>
                <a:latin typeface="Open Sauce"/>
                <a:ea typeface="Open Sauce"/>
                <a:cs typeface="Open Sauce"/>
                <a:sym typeface="Open Sauce"/>
              </a:rPr>
              <a:t>güvenlik önlemlerini belirlemektir.</a:t>
            </a:r>
          </a:p>
        </p:txBody>
      </p:sp>
      <p:sp>
        <p:nvSpPr>
          <p:cNvPr name="TextBox 4" id="4"/>
          <p:cNvSpPr txBox="true"/>
          <p:nvPr/>
        </p:nvSpPr>
        <p:spPr>
          <a:xfrm rot="0">
            <a:off x="9520" y="2505171"/>
            <a:ext cx="14276427" cy="1468120"/>
          </a:xfrm>
          <a:prstGeom prst="rect">
            <a:avLst/>
          </a:prstGeom>
        </p:spPr>
        <p:txBody>
          <a:bodyPr anchor="t" rtlCol="false" tIns="0" lIns="0" bIns="0" rIns="0">
            <a:spAutoFit/>
          </a:bodyPr>
          <a:lstStyle/>
          <a:p>
            <a:pPr algn="l">
              <a:lnSpc>
                <a:spcPts val="3359"/>
              </a:lnSpc>
            </a:pPr>
          </a:p>
          <a:p>
            <a:pPr algn="l" marL="431801" indent="-215900" lvl="1">
              <a:lnSpc>
                <a:spcPts val="2800"/>
              </a:lnSpc>
              <a:buFont typeface="Arial"/>
              <a:buChar char="•"/>
            </a:pPr>
            <a:r>
              <a:rPr lang="en-US" sz="2000">
                <a:solidFill>
                  <a:srgbClr val="FFFFFF"/>
                </a:solidFill>
                <a:latin typeface="Open Sauce"/>
                <a:ea typeface="Open Sauce"/>
                <a:cs typeface="Open Sauce"/>
                <a:sym typeface="Open Sauce"/>
              </a:rPr>
              <a:t>Ağ trafiğini dinleme (pasif keşif)</a:t>
            </a:r>
          </a:p>
          <a:p>
            <a:pPr algn="l" marL="431801" indent="-215900" lvl="1">
              <a:lnSpc>
                <a:spcPts val="2800"/>
              </a:lnSpc>
              <a:buFont typeface="Arial"/>
              <a:buChar char="•"/>
            </a:pPr>
            <a:r>
              <a:rPr lang="en-US" sz="2000">
                <a:solidFill>
                  <a:srgbClr val="FFFFFF"/>
                </a:solidFill>
                <a:latin typeface="Open Sauce"/>
                <a:ea typeface="Open Sauce"/>
                <a:cs typeface="Open Sauce"/>
                <a:sym typeface="Open Sauce"/>
              </a:rPr>
              <a:t>transactionId veya idTag bilgisini yakalama veya tahmin etme</a:t>
            </a:r>
          </a:p>
          <a:p>
            <a:pPr algn="l" marL="431801" indent="-215900" lvl="1">
              <a:lnSpc>
                <a:spcPts val="2800"/>
              </a:lnSpc>
              <a:buFont typeface="Arial"/>
              <a:buChar char="•"/>
            </a:pPr>
            <a:r>
              <a:rPr lang="en-US" sz="2000">
                <a:solidFill>
                  <a:srgbClr val="FFFFFF"/>
                </a:solidFill>
                <a:latin typeface="Open Sauce"/>
                <a:ea typeface="Open Sauce"/>
                <a:cs typeface="Open Sauce"/>
                <a:sym typeface="Open Sauce"/>
              </a:rPr>
              <a:t>Saldırganın kendi cihazından MeterValues veya RemoteStopTransaction mesajları göndererek oturumu devralması</a:t>
            </a:r>
          </a:p>
        </p:txBody>
      </p:sp>
      <p:sp>
        <p:nvSpPr>
          <p:cNvPr name="TextBox 5" id="5"/>
          <p:cNvSpPr txBox="true"/>
          <p:nvPr/>
        </p:nvSpPr>
        <p:spPr>
          <a:xfrm rot="0">
            <a:off x="243835" y="2319069"/>
            <a:ext cx="2577108" cy="448310"/>
          </a:xfrm>
          <a:prstGeom prst="rect">
            <a:avLst/>
          </a:prstGeom>
        </p:spPr>
        <p:txBody>
          <a:bodyPr anchor="t" rtlCol="false" tIns="0" lIns="0" bIns="0" rIns="0">
            <a:spAutoFit/>
          </a:bodyPr>
          <a:lstStyle/>
          <a:p>
            <a:pPr algn="ctr">
              <a:lnSpc>
                <a:spcPts val="3639"/>
              </a:lnSpc>
            </a:pPr>
            <a:r>
              <a:rPr lang="en-US" sz="2599" b="true">
                <a:solidFill>
                  <a:srgbClr val="FFFFFF"/>
                </a:solidFill>
                <a:latin typeface="Canva Sans Bold"/>
                <a:ea typeface="Canva Sans Bold"/>
                <a:cs typeface="Canva Sans Bold"/>
                <a:sym typeface="Canva Sans Bold"/>
              </a:rPr>
              <a:t>Saldırı Adımları:</a:t>
            </a:r>
          </a:p>
        </p:txBody>
      </p:sp>
      <p:sp>
        <p:nvSpPr>
          <p:cNvPr name="TextBox 6" id="6"/>
          <p:cNvSpPr txBox="true"/>
          <p:nvPr/>
        </p:nvSpPr>
        <p:spPr>
          <a:xfrm rot="0">
            <a:off x="243835" y="969327"/>
            <a:ext cx="999292" cy="448310"/>
          </a:xfrm>
          <a:prstGeom prst="rect">
            <a:avLst/>
          </a:prstGeom>
        </p:spPr>
        <p:txBody>
          <a:bodyPr anchor="t" rtlCol="false" tIns="0" lIns="0" bIns="0" rIns="0">
            <a:spAutoFit/>
          </a:bodyPr>
          <a:lstStyle/>
          <a:p>
            <a:pPr algn="ctr">
              <a:lnSpc>
                <a:spcPts val="3640"/>
              </a:lnSpc>
            </a:pPr>
            <a:r>
              <a:rPr lang="en-US" b="true" sz="2600">
                <a:solidFill>
                  <a:srgbClr val="FFFFFF"/>
                </a:solidFill>
                <a:latin typeface="Canva Sans Bold"/>
                <a:ea typeface="Canva Sans Bold"/>
                <a:cs typeface="Canva Sans Bold"/>
                <a:sym typeface="Canva Sans Bold"/>
              </a:rPr>
              <a:t>Amaç:</a:t>
            </a:r>
          </a:p>
        </p:txBody>
      </p:sp>
      <p:sp>
        <p:nvSpPr>
          <p:cNvPr name="TextBox 7" id="7"/>
          <p:cNvSpPr txBox="true"/>
          <p:nvPr/>
        </p:nvSpPr>
        <p:spPr>
          <a:xfrm rot="0">
            <a:off x="127214" y="4130770"/>
            <a:ext cx="2213491" cy="877773"/>
          </a:xfrm>
          <a:prstGeom prst="rect">
            <a:avLst/>
          </a:prstGeom>
        </p:spPr>
        <p:txBody>
          <a:bodyPr anchor="t" rtlCol="false" tIns="0" lIns="0" bIns="0" rIns="0">
            <a:spAutoFit/>
          </a:bodyPr>
          <a:lstStyle/>
          <a:p>
            <a:pPr algn="ctr">
              <a:lnSpc>
                <a:spcPts val="3382"/>
              </a:lnSpc>
            </a:pPr>
            <a:r>
              <a:rPr lang="en-US" sz="2416" b="true">
                <a:solidFill>
                  <a:srgbClr val="FFFFFF"/>
                </a:solidFill>
                <a:latin typeface="Canva Sans Bold"/>
                <a:ea typeface="Canva Sans Bold"/>
                <a:cs typeface="Canva Sans Bold"/>
                <a:sym typeface="Canva Sans Bold"/>
              </a:rPr>
              <a:t>Be</a:t>
            </a:r>
            <a:r>
              <a:rPr lang="en-US" b="true" sz="2416">
                <a:solidFill>
                  <a:srgbClr val="FFFFFF"/>
                </a:solidFill>
                <a:latin typeface="Canva Sans Bold"/>
                <a:ea typeface="Canva Sans Bold"/>
                <a:cs typeface="Canva Sans Bold"/>
                <a:sym typeface="Canva Sans Bold"/>
              </a:rPr>
              <a:t>lirtiler (IoC):</a:t>
            </a:r>
          </a:p>
          <a:p>
            <a:pPr algn="ctr">
              <a:lnSpc>
                <a:spcPts val="3804"/>
              </a:lnSpc>
            </a:pPr>
          </a:p>
        </p:txBody>
      </p:sp>
      <p:sp>
        <p:nvSpPr>
          <p:cNvPr name="TextBox 8" id="8"/>
          <p:cNvSpPr txBox="true"/>
          <p:nvPr/>
        </p:nvSpPr>
        <p:spPr>
          <a:xfrm rot="0">
            <a:off x="0" y="4675894"/>
            <a:ext cx="9677758" cy="1663065"/>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Open Sauce"/>
                <a:ea typeface="Open Sauce"/>
                <a:cs typeface="Open Sauce"/>
                <a:sym typeface="Open Sauce"/>
              </a:rPr>
              <a:t>Aynı transactionId için farklı IP/connectorId’den gelen mesajlar</a:t>
            </a:r>
          </a:p>
          <a:p>
            <a:pPr algn="l" marL="518160" indent="-259080" lvl="1">
              <a:lnSpc>
                <a:spcPts val="3359"/>
              </a:lnSpc>
              <a:buFont typeface="Arial"/>
              <a:buChar char="•"/>
            </a:pPr>
            <a:r>
              <a:rPr lang="en-US" sz="2400">
                <a:solidFill>
                  <a:srgbClr val="FFFFFF"/>
                </a:solidFill>
                <a:latin typeface="Open Sauce"/>
                <a:ea typeface="Open Sauce"/>
                <a:cs typeface="Open Sauce"/>
                <a:sym typeface="Open Sauce"/>
              </a:rPr>
              <a:t>idTag ile oturum eşleşmelerinde tutarsızlık</a:t>
            </a:r>
          </a:p>
          <a:p>
            <a:pPr algn="l" marL="518160" indent="-259080" lvl="1">
              <a:lnSpc>
                <a:spcPts val="3359"/>
              </a:lnSpc>
              <a:buFont typeface="Arial"/>
              <a:buChar char="•"/>
            </a:pPr>
            <a:r>
              <a:rPr lang="en-US" sz="2400">
                <a:solidFill>
                  <a:srgbClr val="FFFFFF"/>
                </a:solidFill>
                <a:latin typeface="Open Sauce"/>
                <a:ea typeface="Open Sauce"/>
                <a:cs typeface="Open Sauce"/>
                <a:sym typeface="Open Sauce"/>
              </a:rPr>
              <a:t>Tekrar eden (replay) mesajlar</a:t>
            </a:r>
          </a:p>
          <a:p>
            <a:pPr algn="l" marL="518160" indent="-259080" lvl="1">
              <a:lnSpc>
                <a:spcPts val="3359"/>
              </a:lnSpc>
              <a:buFont typeface="Arial"/>
              <a:buChar char="•"/>
            </a:pPr>
            <a:r>
              <a:rPr lang="en-US" sz="2400">
                <a:solidFill>
                  <a:srgbClr val="FFFFFF"/>
                </a:solidFill>
                <a:latin typeface="Open Sauce"/>
                <a:ea typeface="Open Sauce"/>
                <a:cs typeface="Open Sauce"/>
                <a:sym typeface="Open Sauce"/>
              </a:rPr>
              <a:t>Kullanıcı şikayetleri (şarjın aniden durması, hatalı fatura)</a:t>
            </a:r>
          </a:p>
        </p:txBody>
      </p:sp>
      <p:sp>
        <p:nvSpPr>
          <p:cNvPr name="TextBox 9" id="9"/>
          <p:cNvSpPr txBox="true"/>
          <p:nvPr/>
        </p:nvSpPr>
        <p:spPr>
          <a:xfrm rot="0">
            <a:off x="127214" y="6681859"/>
            <a:ext cx="2516624" cy="2534285"/>
          </a:xfrm>
          <a:prstGeom prst="rect">
            <a:avLst/>
          </a:prstGeom>
        </p:spPr>
        <p:txBody>
          <a:bodyPr anchor="t" rtlCol="false" tIns="0" lIns="0" bIns="0" rIns="0">
            <a:spAutoFit/>
          </a:bodyPr>
          <a:lstStyle/>
          <a:p>
            <a:pPr algn="ctr">
              <a:lnSpc>
                <a:spcPts val="3640"/>
              </a:lnSpc>
            </a:pPr>
            <a:r>
              <a:rPr lang="en-US" sz="2600" b="true">
                <a:solidFill>
                  <a:srgbClr val="FFFFFF"/>
                </a:solidFill>
                <a:latin typeface="Canva Sans Bold"/>
                <a:ea typeface="Canva Sans Bold"/>
                <a:cs typeface="Canva Sans Bold"/>
                <a:sym typeface="Canva Sans Bold"/>
              </a:rPr>
              <a:t>Tespit</a:t>
            </a:r>
            <a:r>
              <a:rPr lang="en-US" b="true" sz="2600">
                <a:solidFill>
                  <a:srgbClr val="FFFFFF"/>
                </a:solidFill>
                <a:latin typeface="Canva Sans Bold"/>
                <a:ea typeface="Canva Sans Bold"/>
                <a:cs typeface="Canva Sans Bold"/>
                <a:sym typeface="Canva Sans Bold"/>
              </a:rPr>
              <a:t> Kuralları:</a:t>
            </a:r>
          </a:p>
          <a:p>
            <a:pPr algn="ctr">
              <a:lnSpc>
                <a:spcPts val="12880"/>
              </a:lnSpc>
            </a:pPr>
          </a:p>
          <a:p>
            <a:pPr algn="ctr">
              <a:lnSpc>
                <a:spcPts val="3640"/>
              </a:lnSpc>
            </a:pPr>
          </a:p>
        </p:txBody>
      </p:sp>
      <p:sp>
        <p:nvSpPr>
          <p:cNvPr name="TextBox 10" id="10"/>
          <p:cNvSpPr txBox="true"/>
          <p:nvPr/>
        </p:nvSpPr>
        <p:spPr>
          <a:xfrm rot="0">
            <a:off x="9520" y="7246714"/>
            <a:ext cx="8557975" cy="2789554"/>
          </a:xfrm>
          <a:prstGeom prst="rect">
            <a:avLst/>
          </a:prstGeom>
        </p:spPr>
        <p:txBody>
          <a:bodyPr anchor="t" rtlCol="false" tIns="0" lIns="0" bIns="0" rIns="0">
            <a:spAutoFit/>
          </a:bodyPr>
          <a:lstStyle/>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Farklı IP veya connectorId’den gelen MeterValues → </a:t>
            </a:r>
            <a:r>
              <a:rPr lang="en-US" sz="2300">
                <a:solidFill>
                  <a:srgbClr val="FFFFFF"/>
                </a:solidFill>
                <a:latin typeface="Canva Sans"/>
                <a:ea typeface="Canva Sans"/>
                <a:cs typeface="Canva Sans"/>
                <a:sym typeface="Canva Sans"/>
              </a:rPr>
              <a:t>Alarm</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StopTransaction idTag uyuşmazlığı → Alarm</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Aynı payload tekrar ederse → Replay Alarmı</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Gelişmiş Tespit:</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Zaman serisi analizi (Autoencoder / IsolationForest)</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idTag davranış profili oluşturma</a:t>
            </a:r>
          </a:p>
          <a:p>
            <a:pPr algn="just" marL="496575" indent="-248288" lvl="1">
              <a:lnSpc>
                <a:spcPts val="3220"/>
              </a:lnSpc>
              <a:buFont typeface="Arial"/>
              <a:buChar char="•"/>
            </a:pPr>
            <a:r>
              <a:rPr lang="en-US" sz="2300">
                <a:solidFill>
                  <a:srgbClr val="FFFFFF"/>
                </a:solidFill>
                <a:latin typeface="Canva Sans"/>
                <a:ea typeface="Canva Sans"/>
                <a:cs typeface="Canva Sans"/>
                <a:sym typeface="Canva Sans"/>
              </a:rPr>
              <a:t>Nonce / sequence kontrolü ile replay engelleme</a:t>
            </a:r>
          </a:p>
        </p:txBody>
      </p:sp>
      <p:sp>
        <p:nvSpPr>
          <p:cNvPr name="TextBox 11" id="11"/>
          <p:cNvSpPr txBox="true"/>
          <p:nvPr/>
        </p:nvSpPr>
        <p:spPr>
          <a:xfrm rot="0">
            <a:off x="10445642" y="4095676"/>
            <a:ext cx="706160" cy="448308"/>
          </a:xfrm>
          <a:prstGeom prst="rect">
            <a:avLst/>
          </a:prstGeom>
        </p:spPr>
        <p:txBody>
          <a:bodyPr anchor="t" rtlCol="false" tIns="0" lIns="0" bIns="0" rIns="0">
            <a:spAutoFit/>
          </a:bodyPr>
          <a:lstStyle/>
          <a:p>
            <a:pPr algn="ctr">
              <a:lnSpc>
                <a:spcPts val="3640"/>
              </a:lnSpc>
            </a:pPr>
            <a:r>
              <a:rPr lang="en-US" sz="2600" b="true">
                <a:solidFill>
                  <a:srgbClr val="FFFFFF"/>
                </a:solidFill>
                <a:latin typeface="Canva Sans Bold"/>
                <a:ea typeface="Canva Sans Bold"/>
                <a:cs typeface="Canva Sans Bold"/>
                <a:sym typeface="Canva Sans Bold"/>
              </a:rPr>
              <a:t>Etk</a:t>
            </a:r>
            <a:r>
              <a:rPr lang="en-US" b="true" sz="2600">
                <a:solidFill>
                  <a:srgbClr val="FFFFFF"/>
                </a:solidFill>
                <a:latin typeface="Canva Sans Bold"/>
                <a:ea typeface="Canva Sans Bold"/>
                <a:cs typeface="Canva Sans Bold"/>
                <a:sym typeface="Canva Sans Bold"/>
              </a:rPr>
              <a:t>i:</a:t>
            </a:r>
          </a:p>
        </p:txBody>
      </p:sp>
      <p:sp>
        <p:nvSpPr>
          <p:cNvPr name="TextBox 12" id="12"/>
          <p:cNvSpPr txBox="true"/>
          <p:nvPr/>
        </p:nvSpPr>
        <p:spPr>
          <a:xfrm rot="0">
            <a:off x="10355992" y="4782109"/>
            <a:ext cx="7859911" cy="5006339"/>
          </a:xfrm>
          <a:prstGeom prst="rect">
            <a:avLst/>
          </a:prstGeom>
        </p:spPr>
        <p:txBody>
          <a:bodyPr anchor="t" rtlCol="false" tIns="0" lIns="0" bIns="0" rIns="0">
            <a:spAutoFit/>
          </a:bodyPr>
          <a:lstStyle/>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Finansal: Ücretsiz şarj veya hatalı fatura</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Operasyonel: Oturum ani</a:t>
            </a:r>
            <a:r>
              <a:rPr lang="en-US" sz="2400">
                <a:solidFill>
                  <a:srgbClr val="FFFFFF"/>
                </a:solidFill>
                <a:latin typeface="Canva Sans"/>
                <a:ea typeface="Canva Sans"/>
                <a:cs typeface="Canva Sans"/>
                <a:sym typeface="Canva Sans"/>
              </a:rPr>
              <a:t>den kesilir,</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 kullanıcı memnuniyetsizliği</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Güvenlik: Sisteme ek yetkisiz erişim riski</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Hukuki: Veri bütünlüğü ve kullanıcı hakları ihlali</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Önerilen Önlemler:</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TLS (wss://) ve sertifika doğrulama</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Mesaj imzalama veya HMAC</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Nonce / sequence ile replay önleme</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IP/cihaz bazlı anomali tespiti ve otomatik bloklama</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Fiziksel sensörlerle oturum doğrulama</a:t>
            </a:r>
          </a:p>
          <a:p>
            <a:pPr algn="just" marL="518165" indent="-259082" lvl="1">
              <a:lnSpc>
                <a:spcPts val="3360"/>
              </a:lnSpc>
              <a:buFont typeface="Arial"/>
              <a:buChar char="•"/>
            </a:pPr>
            <a:r>
              <a:rPr lang="en-US" sz="2400">
                <a:solidFill>
                  <a:srgbClr val="FFFFFF"/>
                </a:solidFill>
                <a:latin typeface="Canva Sans"/>
                <a:ea typeface="Canva Sans"/>
                <a:cs typeface="Canva Sans"/>
                <a:sym typeface="Canva Sans"/>
              </a:rPr>
              <a:t>SIEM entegrasyonu ile sürekli izleme</a:t>
            </a:r>
          </a:p>
        </p:txBody>
      </p:sp>
      <p:sp>
        <p:nvSpPr>
          <p:cNvPr name="TextBox 13" id="13"/>
          <p:cNvSpPr txBox="true"/>
          <p:nvPr/>
        </p:nvSpPr>
        <p:spPr>
          <a:xfrm rot="0">
            <a:off x="127214" y="-61264"/>
            <a:ext cx="5585817" cy="811517"/>
          </a:xfrm>
          <a:prstGeom prst="rect">
            <a:avLst/>
          </a:prstGeom>
        </p:spPr>
        <p:txBody>
          <a:bodyPr anchor="t" rtlCol="false" tIns="0" lIns="0" bIns="0" rIns="0">
            <a:spAutoFit/>
          </a:bodyPr>
          <a:lstStyle/>
          <a:p>
            <a:pPr algn="ctr">
              <a:lnSpc>
                <a:spcPts val="6720"/>
              </a:lnSpc>
            </a:pPr>
            <a:r>
              <a:rPr lang="en-US" sz="4800" b="true">
                <a:solidFill>
                  <a:srgbClr val="FFFFFF"/>
                </a:solidFill>
                <a:latin typeface="Canva Sans Bold"/>
                <a:ea typeface="Canva Sans Bold"/>
                <a:cs typeface="Canva Sans Bold"/>
                <a:sym typeface="Canva Sans Bold"/>
              </a:rPr>
              <a:t>Anomali Seneryo 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DAG3qYDcsNY</dc:identifier>
  <dcterms:modified xsi:type="dcterms:W3CDTF">2011-08-01T06:04:30Z</dcterms:modified>
  <cp:revision>1</cp:revision>
  <dc:title>Mavi Koyu Sade Sunum</dc:title>
</cp:coreProperties>
</file>

<file path=docProps/thumbnail.jpeg>
</file>